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18" r:id="rId3"/>
    <p:sldId id="322" r:id="rId4"/>
    <p:sldId id="376" r:id="rId5"/>
    <p:sldId id="412" r:id="rId6"/>
    <p:sldId id="377" r:id="rId7"/>
    <p:sldId id="383" r:id="rId8"/>
    <p:sldId id="417" r:id="rId9"/>
    <p:sldId id="415" r:id="rId10"/>
    <p:sldId id="416" r:id="rId11"/>
    <p:sldId id="418" r:id="rId12"/>
    <p:sldId id="419" r:id="rId13"/>
    <p:sldId id="420" r:id="rId14"/>
    <p:sldId id="384" r:id="rId15"/>
    <p:sldId id="421" r:id="rId16"/>
    <p:sldId id="422" r:id="rId17"/>
    <p:sldId id="423" r:id="rId18"/>
    <p:sldId id="424" r:id="rId19"/>
    <p:sldId id="425" r:id="rId20"/>
    <p:sldId id="426" r:id="rId21"/>
    <p:sldId id="428" r:id="rId22"/>
    <p:sldId id="427" r:id="rId23"/>
    <p:sldId id="429" r:id="rId24"/>
    <p:sldId id="430" r:id="rId25"/>
    <p:sldId id="414" r:id="rId26"/>
    <p:sldId id="391" r:id="rId27"/>
    <p:sldId id="413" r:id="rId28"/>
    <p:sldId id="392" r:id="rId29"/>
    <p:sldId id="3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94402"/>
  </p:normalViewPr>
  <p:slideViewPr>
    <p:cSldViewPr snapToGrid="0">
      <p:cViewPr varScale="1">
        <p:scale>
          <a:sx n="106" d="100"/>
          <a:sy n="106" d="100"/>
        </p:scale>
        <p:origin x="680" y="176"/>
      </p:cViewPr>
      <p:guideLst/>
    </p:cSldViewPr>
  </p:slideViewPr>
  <p:outlineViewPr>
    <p:cViewPr>
      <p:scale>
        <a:sx n="33" d="100"/>
        <a:sy n="33" d="100"/>
      </p:scale>
      <p:origin x="0" y="-147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2D58-AEFF-417B-BD92-C4154E716F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04BEB1-D4F1-4A81-AC01-6C376AD1A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7BD9D-8F52-48A1-85D4-A010011468C2}"/>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F2334EFD-7F57-4F93-B588-5A20E7DB6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9F532-8705-4A79-A7F8-37DC0CCC5673}"/>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32857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6AA7-2B2B-4D08-82E3-8926E1C845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4AE482-F05D-4E29-B733-3BFC628B1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92B86-36CF-41DB-90D3-D7F49F05E1E9}"/>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7ECC5B13-C0C7-425B-AEE4-D17BA27D2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E7EFA-C9FA-435A-B96A-35D313D01C0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424353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95970-6898-408C-BE6F-673464F76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09D98-2C04-4B5A-9AE3-0926E978C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20298-1CC0-4A4B-94BD-8E9876BD3862}"/>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984DAAC4-F117-4972-AE24-0921E35AF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2E51C-D9A1-4D8B-AC16-A760700F5316}"/>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56533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bg1"/>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bg1"/>
                </a:solidFill>
                <a:latin typeface="Sofia Pro Medium" panose="020B0000000000000000" pitchFamily="34" charset="0"/>
              </a:defRPr>
            </a:lvl1pPr>
            <a:lvl2pPr>
              <a:defRPr b="0" i="0">
                <a:latin typeface="Sofia Pro" panose="020B0000000000000000"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17166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bg1"/>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bg1"/>
                </a:solidFill>
                <a:latin typeface="Sofia Pro Medium" panose="020B0000000000000000" pitchFamily="34" charset="0"/>
              </a:defRPr>
            </a:lvl1pPr>
            <a:lvl2pPr>
              <a:defRPr b="0" i="0">
                <a:latin typeface="Sofia Pro" panose="020B0000000000000000"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95997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tx2"/>
                </a:solidFill>
                <a:latin typeface="Sofia Pro Medium" panose="020B0000000000000000"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tx2"/>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Sofia Pro Medium" panose="020B0000000000000000" pitchFamily="34" charset="0"/>
              </a:defRPr>
            </a:lvl1pPr>
            <a:lvl2pPr>
              <a:defRPr b="0" i="0">
                <a:solidFill>
                  <a:schemeClr val="tx2"/>
                </a:solidFill>
                <a:latin typeface="Sofia Pro" panose="020B0000000000000000" pitchFamily="34" charset="0"/>
              </a:defRPr>
            </a:lvl2pPr>
          </a:lstStyle>
          <a:p>
            <a:pPr lvl="0"/>
            <a:r>
              <a:rPr lang="en-US" dirty="0"/>
              <a:t>Click to edit Master text styles</a:t>
            </a:r>
          </a:p>
          <a:p>
            <a:pPr lvl="1"/>
            <a:r>
              <a:rPr lang="en-US" dirty="0"/>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57809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a:solidFill>
                  <a:schemeClr val="tx2"/>
                </a:solidFill>
                <a:latin typeface="Sofia Pro Medium" panose="020B0000000000000000"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a:solidFill>
                  <a:schemeClr val="tx2"/>
                </a:solidFill>
                <a:latin typeface="Sofia Pro Medium" panose="020B00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Sofia Pro Medium" panose="020B0000000000000000"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143151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a:solidFill>
                  <a:schemeClr val="accent2"/>
                </a:solidFill>
                <a:latin typeface="Sofia Pro Medium" panose="020B0000000000000000" pitchFamily="34" charset="0"/>
              </a:defRPr>
            </a:lvl1pPr>
            <a:lvl2pPr>
              <a:lnSpc>
                <a:spcPct val="100000"/>
              </a:lnSpc>
              <a:defRPr>
                <a:latin typeface="Sofia Pro Medium" panose="020B0000000000000000" pitchFamily="34" charset="0"/>
              </a:defRPr>
            </a:lvl2pPr>
            <a:lvl3pPr>
              <a:lnSpc>
                <a:spcPct val="100000"/>
              </a:lnSpc>
              <a:defRPr>
                <a:latin typeface="Sofia Pro Medium" panose="020B0000000000000000" pitchFamily="34" charset="0"/>
              </a:defRPr>
            </a:lvl3pPr>
            <a:lvl4pPr>
              <a:lnSpc>
                <a:spcPct val="100000"/>
              </a:lnSpc>
              <a:defRPr>
                <a:latin typeface="Sofia Pro Medium" panose="020B0000000000000000" pitchFamily="34" charset="0"/>
              </a:defRPr>
            </a:lvl4pPr>
            <a:lvl5pPr>
              <a:lnSpc>
                <a:spcPct val="100000"/>
              </a:lnSpc>
              <a:defRPr>
                <a:latin typeface="Sofia Pro Medium" panose="020B000000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95797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a:solidFill>
                  <a:schemeClr val="accent2"/>
                </a:solidFill>
                <a:latin typeface="Sofia Pro Medium" panose="020B0000000000000000" pitchFamily="34" charset="0"/>
              </a:defRPr>
            </a:lvl1pPr>
            <a:lvl2pPr marL="0" indent="0">
              <a:lnSpc>
                <a:spcPct val="100000"/>
              </a:lnSpc>
              <a:spcBef>
                <a:spcPts val="1200"/>
              </a:spcBef>
              <a:buNone/>
              <a:defRPr sz="1600">
                <a:solidFill>
                  <a:schemeClr val="tx2"/>
                </a:solidFill>
                <a:latin typeface="Sofia Pro Medium" panose="020B0000000000000000" pitchFamily="34" charset="0"/>
              </a:defRPr>
            </a:lvl2pPr>
            <a:lvl3pPr marL="457200" indent="0">
              <a:lnSpc>
                <a:spcPct val="100000"/>
              </a:lnSpc>
              <a:buNone/>
              <a:defRPr>
                <a:latin typeface="Sofia Pro Medium" panose="020B0000000000000000" pitchFamily="34" charset="0"/>
              </a:defRPr>
            </a:lvl3pPr>
            <a:lvl4pPr marL="914400" indent="0">
              <a:lnSpc>
                <a:spcPct val="100000"/>
              </a:lnSpc>
              <a:buNone/>
              <a:defRPr>
                <a:latin typeface="Sofia Pro Medium" panose="020B0000000000000000" pitchFamily="34" charset="0"/>
              </a:defRPr>
            </a:lvl4pPr>
            <a:lvl5pPr marL="1371600" indent="0">
              <a:lnSpc>
                <a:spcPct val="100000"/>
              </a:lnSpc>
              <a:buNone/>
              <a:defRPr>
                <a:latin typeface="Sofia Pro Medium" panose="020B000000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565725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a:solidFill>
                  <a:schemeClr val="bg1"/>
                </a:solidFill>
                <a:latin typeface="Sofia Pro Medium" panose="020B0000000000000000"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2234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a:latin typeface="Sofia Pro Medium" panose="020B0000000000000000"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84726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E231-662D-48CE-8E73-7E5D2724BC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82DAE-9957-4B51-867A-8727A1883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45A0E-A4DC-413D-B90B-1BBF5ABCECA3}"/>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5B62613B-4770-4432-B4D5-20DBD399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0F334-B765-4DA0-B522-8503CCC57AD7}"/>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419520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a:solidFill>
                  <a:schemeClr val="bg1"/>
                </a:solidFill>
                <a:latin typeface="Sofia Pro Medium" panose="020B0000000000000000"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522048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a:solidFill>
                  <a:schemeClr val="bg1"/>
                </a:solidFill>
                <a:latin typeface="Sofia Pro Medium" panose="020B0000000000000000"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a:solidFill>
                  <a:schemeClr val="bg1"/>
                </a:solidFill>
                <a:latin typeface="Sofia Pro Medium" panose="020B0000000000000000"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2/25/22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78172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80999" y="1798730"/>
            <a:ext cx="5428129" cy="4144870"/>
          </a:xfrm>
        </p:spPr>
        <p:txBody>
          <a:bodyPr/>
          <a:lstStyle>
            <a:lvl1pPr>
              <a:defRPr>
                <a:solidFill>
                  <a:schemeClr val="accent2"/>
                </a:solidFill>
                <a:latin typeface="Sofia Pro Medium" panose="020B0000000000000000" pitchFamily="34" charset="0"/>
              </a:defRPr>
            </a:lvl1pPr>
            <a:lvl2pPr>
              <a:defRPr>
                <a:latin typeface="Sofia Pro Medium" panose="020B0000000000000000" pitchFamily="34" charset="0"/>
                <a:cs typeface="Arial" panose="020B0604020202020204" pitchFamily="34" charset="0"/>
              </a:defRPr>
            </a:lvl2pPr>
            <a:lvl3pPr>
              <a:defRPr>
                <a:latin typeface="Sofia Pro Medium" panose="020B0000000000000000" pitchFamily="34" charset="0"/>
                <a:cs typeface="Arial" panose="020B0604020202020204" pitchFamily="34" charset="0"/>
              </a:defRPr>
            </a:lvl3pPr>
            <a:lvl4pPr>
              <a:defRPr>
                <a:latin typeface="Sofia Pro Medium" panose="020B0000000000000000" pitchFamily="34" charset="0"/>
                <a:cs typeface="Arial" panose="020B0604020202020204" pitchFamily="34" charset="0"/>
              </a:defRPr>
            </a:lvl4pPr>
            <a:lvl5pP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a:solidFill>
                  <a:schemeClr val="accent2"/>
                </a:solidFill>
                <a:latin typeface="Sofia Pro Medium" panose="020B0000000000000000" pitchFamily="34" charset="0"/>
              </a:defRPr>
            </a:lvl1pPr>
            <a:lvl2pPr>
              <a:defRPr>
                <a:latin typeface="Sofia Pro Medium" panose="020B0000000000000000" pitchFamily="34" charset="0"/>
                <a:cs typeface="Arial" panose="020B0604020202020204" pitchFamily="34" charset="0"/>
              </a:defRPr>
            </a:lvl2pPr>
            <a:lvl3pPr>
              <a:defRPr>
                <a:latin typeface="Sofia Pro Medium" panose="020B0000000000000000" pitchFamily="34" charset="0"/>
                <a:cs typeface="Arial" panose="020B0604020202020204" pitchFamily="34" charset="0"/>
              </a:defRPr>
            </a:lvl3pPr>
            <a:lvl4pPr>
              <a:defRPr>
                <a:latin typeface="Sofia Pro Medium" panose="020B0000000000000000" pitchFamily="34" charset="0"/>
                <a:cs typeface="Arial" panose="020B0604020202020204" pitchFamily="34" charset="0"/>
              </a:defRPr>
            </a:lvl4pPr>
            <a:lvl5pP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2/25/22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8642201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a:solidFill>
                  <a:schemeClr val="tx2"/>
                </a:solidFill>
                <a:latin typeface="Sofia Pro Medium" panose="020B0000000000000000" pitchFamily="34" charset="0"/>
              </a:defRPr>
            </a:lvl1pPr>
            <a:lvl2pPr marL="233363" indent="-233363">
              <a:spcBef>
                <a:spcPts val="2400"/>
              </a:spcBef>
              <a:buFont typeface="Arial" panose="020B0604020202020204" pitchFamily="34" charset="0"/>
              <a:buChar char="•"/>
              <a:defRPr sz="2000">
                <a:latin typeface="Sofia Pro Medium" panose="020B0000000000000000" pitchFamily="34" charset="0"/>
                <a:cs typeface="Arial" panose="020B0604020202020204" pitchFamily="34" charset="0"/>
              </a:defRPr>
            </a:lvl2pPr>
            <a:lvl3pPr marL="690563" indent="-233363">
              <a:spcBef>
                <a:spcPts val="1800"/>
              </a:spcBef>
              <a:buFont typeface="Palatino" pitchFamily="2" charset="0"/>
              <a:buChar char="–"/>
              <a:defRPr i="0">
                <a:latin typeface="Sofia Pro Medium" panose="020B0000000000000000" pitchFamily="34" charset="0"/>
                <a:cs typeface="Arial" panose="020B0604020202020204" pitchFamily="34" charset="0"/>
              </a:defRPr>
            </a:lvl3pPr>
            <a:lvl4pPr marL="1147763" indent="-233363">
              <a:spcBef>
                <a:spcPts val="1800"/>
              </a:spcBef>
              <a:buFont typeface="Arial" panose="020B0604020202020204" pitchFamily="34" charset="0"/>
              <a:buChar char="•"/>
              <a:defRPr sz="1400" i="1">
                <a:latin typeface="Sofia Pro Medium" panose="020B0000000000000000" pitchFamily="34" charset="0"/>
                <a:cs typeface="Arial" panose="020B0604020202020204" pitchFamily="34" charset="0"/>
              </a:defRPr>
            </a:lvl4pPr>
            <a:lvl5pPr marL="1604963" indent="-233363">
              <a:spcBef>
                <a:spcPts val="1800"/>
              </a:spcBef>
              <a:buFont typeface="Palatino" pitchFamily="2" charset="0"/>
              <a:buChar cha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2/25/22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Tree>
    <p:extLst>
      <p:ext uri="{BB962C8B-B14F-4D97-AF65-F5344CB8AC3E}">
        <p14:creationId xmlns:p14="http://schemas.microsoft.com/office/powerpoint/2010/main" val="5626048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a:latin typeface="Sofia Pro Medium" panose="020B0000000000000000"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a:solidFill>
                  <a:schemeClr val="accent2"/>
                </a:solidFill>
                <a:latin typeface="Sofia Pro Medium" panose="020B0000000000000000" pitchFamily="34" charset="0"/>
              </a:defRPr>
            </a:lvl1pPr>
            <a:lvl2pPr marL="0" indent="0">
              <a:spcBef>
                <a:spcPts val="1800"/>
              </a:spcBef>
              <a:buFont typeface="Arial" panose="020B0604020202020204" pitchFamily="34" charset="0"/>
              <a:buNone/>
              <a:defRPr sz="1800">
                <a:latin typeface="Sofia Pro Medium" panose="020B0000000000000000" pitchFamily="34" charset="0"/>
                <a:cs typeface="Arial" panose="020B0604020202020204" pitchFamily="34" charset="0"/>
              </a:defRPr>
            </a:lvl2pPr>
            <a:lvl3pPr marL="690563" indent="-233363">
              <a:spcBef>
                <a:spcPts val="1800"/>
              </a:spcBef>
              <a:buFont typeface="Palatino" pitchFamily="2" charset="0"/>
              <a:buChar char="–"/>
              <a:defRPr i="0">
                <a:latin typeface="Sofia Pro Medium" panose="020B0000000000000000" pitchFamily="34" charset="0"/>
                <a:cs typeface="Arial" panose="020B0604020202020204" pitchFamily="34" charset="0"/>
              </a:defRPr>
            </a:lvl3pPr>
            <a:lvl4pPr marL="1147763" indent="-233363">
              <a:spcBef>
                <a:spcPts val="1800"/>
              </a:spcBef>
              <a:buFont typeface="Arial" panose="020B0604020202020204" pitchFamily="34" charset="0"/>
              <a:buChar char="•"/>
              <a:defRPr sz="1400" i="1">
                <a:latin typeface="Sofia Pro Medium" panose="020B0000000000000000" pitchFamily="34" charset="0"/>
                <a:cs typeface="Arial" panose="020B0604020202020204" pitchFamily="34" charset="0"/>
              </a:defRPr>
            </a:lvl4pPr>
            <a:lvl5pPr marL="1604963" indent="-233363">
              <a:spcBef>
                <a:spcPts val="1800"/>
              </a:spcBef>
              <a:buFont typeface="Palatino" pitchFamily="2" charset="0"/>
              <a:buChar char="–"/>
              <a:defRPr>
                <a:latin typeface="Sofia Pro Medium" panose="020B0000000000000000"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2/25/22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a:latin typeface="Sofia Pro Medium" panose="020B0000000000000000" pitchFamily="34" charset="0"/>
              </a:defRPr>
            </a:lvl1pPr>
          </a:lstStyle>
          <a:p>
            <a:r>
              <a:rPr lang="en-US" dirty="0"/>
              <a:t>Click icon to add picture</a:t>
            </a:r>
          </a:p>
        </p:txBody>
      </p:sp>
    </p:spTree>
    <p:extLst>
      <p:ext uri="{BB962C8B-B14F-4D97-AF65-F5344CB8AC3E}">
        <p14:creationId xmlns:p14="http://schemas.microsoft.com/office/powerpoint/2010/main" val="16690168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ofia Pro Medium" panose="020B0000000000000000"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2/25/22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7511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2/25/22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34501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89700-DFB1-4A18-8D37-93514F14DE8F}" type="datetimeFigureOut">
              <a:rPr lang="en-US" smtClean="0">
                <a:solidFill>
                  <a:srgbClr val="404041">
                    <a:tint val="75000"/>
                  </a:srgbClr>
                </a:solidFill>
              </a:rPr>
              <a:pPr/>
              <a:t>2/25/22</a:t>
            </a:fld>
            <a:endParaRPr lang="en-US">
              <a:solidFill>
                <a:srgbClr val="404041">
                  <a:tint val="75000"/>
                </a:srgbClr>
              </a:solidFill>
            </a:endParaRPr>
          </a:p>
        </p:txBody>
      </p:sp>
      <p:sp>
        <p:nvSpPr>
          <p:cNvPr id="5" name="Footer Placeholder 4"/>
          <p:cNvSpPr>
            <a:spLocks noGrp="1"/>
          </p:cNvSpPr>
          <p:nvPr>
            <p:ph type="ftr" sz="quarter" idx="11"/>
          </p:nvPr>
        </p:nvSpPr>
        <p:spPr/>
        <p:txBody>
          <a:bodyPr/>
          <a:lstStyle/>
          <a:p>
            <a:endParaRPr lang="en-US">
              <a:solidFill>
                <a:srgbClr val="404041">
                  <a:tint val="75000"/>
                </a:srgbClr>
              </a:solidFill>
            </a:endParaRPr>
          </a:p>
        </p:txBody>
      </p:sp>
      <p:sp>
        <p:nvSpPr>
          <p:cNvPr id="6" name="Slide Number Placeholder 5"/>
          <p:cNvSpPr>
            <a:spLocks noGrp="1"/>
          </p:cNvSpPr>
          <p:nvPr>
            <p:ph type="sldNum" sz="quarter" idx="12"/>
          </p:nvPr>
        </p:nvSpPr>
        <p:spPr/>
        <p:txBody>
          <a:bodyPr/>
          <a:lstStyle/>
          <a:p>
            <a:fld id="{FB12CDF8-32CE-4E9C-B71D-397F5A61EE24}" type="slidenum">
              <a:rPr lang="en-US" smtClean="0">
                <a:solidFill>
                  <a:srgbClr val="404041"/>
                </a:solidFill>
              </a:rPr>
              <a:pPr/>
              <a:t>‹#›</a:t>
            </a:fld>
            <a:endParaRPr lang="en-US">
              <a:solidFill>
                <a:srgbClr val="404041"/>
              </a:solidFill>
            </a:endParaRPr>
          </a:p>
        </p:txBody>
      </p:sp>
      <p:sp>
        <p:nvSpPr>
          <p:cNvPr id="7" name="Picture Placeholder 12"/>
          <p:cNvSpPr>
            <a:spLocks noGrp="1"/>
          </p:cNvSpPr>
          <p:nvPr>
            <p:ph type="pic" sz="quarter" idx="14"/>
          </p:nvPr>
        </p:nvSpPr>
        <p:spPr>
          <a:xfrm>
            <a:off x="7301861" y="2077097"/>
            <a:ext cx="4064780" cy="3530946"/>
          </a:xfrm>
          <a:prstGeom prst="rect">
            <a:avLst/>
          </a:prstGeom>
          <a:solidFill>
            <a:schemeClr val="bg1">
              <a:lumMod val="8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45886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C192-E5D9-43B7-B71B-DFC5DF8A0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EF7D4-A351-4B7C-9F3A-DC4B105D9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2656A-DA7F-42A2-B646-A86DD5B544F1}"/>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39DF309F-3FEE-4314-99B5-D20618051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0266A-D823-4BD5-91FF-E0A6D49B648E}"/>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05703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F9AC-182A-4368-81BD-33BD9B335A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3FE6C-1E77-4AE5-BF42-2D6CAEE95C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24E11-7CB5-402F-BFB6-E6422CB8CE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F3D292-838D-4FBF-8920-4A24F8EF6FCE}"/>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6" name="Footer Placeholder 5">
            <a:extLst>
              <a:ext uri="{FF2B5EF4-FFF2-40B4-BE49-F238E27FC236}">
                <a16:creationId xmlns:a16="http://schemas.microsoft.com/office/drawing/2014/main" id="{C6CAEB89-20BF-4AC0-AF28-02FA96F0C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2B91-26B2-4E61-AC43-09AE900DE3AD}"/>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290575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1BD41-D4BF-4AC6-85A9-87663B590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01FA2F-0523-4253-94BC-9D2139351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E7EB0A-021E-4E5F-90CC-959359F3A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034110-8806-4F66-8C09-20B854FAD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53A239-A45F-409C-BAE0-EF95FF3146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C29799-6D30-4367-8D22-C1EFC48D0C73}"/>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8" name="Footer Placeholder 7">
            <a:extLst>
              <a:ext uri="{FF2B5EF4-FFF2-40B4-BE49-F238E27FC236}">
                <a16:creationId xmlns:a16="http://schemas.microsoft.com/office/drawing/2014/main" id="{0F786C4A-545D-4C88-AC04-328721EB0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C7494A-5A50-4DA2-9143-2F6F28C443A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95040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31F7-953A-4FEE-870A-C982B2E2A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A8E31E-98B6-43B4-BD0C-DB161E40FC98}"/>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4" name="Footer Placeholder 3">
            <a:extLst>
              <a:ext uri="{FF2B5EF4-FFF2-40B4-BE49-F238E27FC236}">
                <a16:creationId xmlns:a16="http://schemas.microsoft.com/office/drawing/2014/main" id="{8357A312-DA75-4C5F-83AF-3429FF250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A6A436-EBBF-4BEC-A019-9A65662DADD0}"/>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2425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8C3D7-D64A-45DD-98FE-8914341B805D}"/>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3" name="Footer Placeholder 2">
            <a:extLst>
              <a:ext uri="{FF2B5EF4-FFF2-40B4-BE49-F238E27FC236}">
                <a16:creationId xmlns:a16="http://schemas.microsoft.com/office/drawing/2014/main" id="{C3B1B644-5700-49BF-B7A3-C0D254F317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E582E6-4A66-4469-A601-1C6F35069F0B}"/>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05706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A89E-FA26-460C-826F-56D2EA23D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DE79A-861A-49ED-9B1B-F825AA8B6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828056-AB4F-4907-9872-6D13EC028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647E7-0CC2-49AB-B80A-88EFB56B167D}"/>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6" name="Footer Placeholder 5">
            <a:extLst>
              <a:ext uri="{FF2B5EF4-FFF2-40B4-BE49-F238E27FC236}">
                <a16:creationId xmlns:a16="http://schemas.microsoft.com/office/drawing/2014/main" id="{F7FFBD27-7E88-4099-9D06-14E68D0EA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8C2FA6-FBE2-4830-B1F1-7A1B12EA1132}"/>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3098083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4836-53D7-44C5-9929-239AF524F8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8F3E16-7FE7-416E-BD30-0EAA8C8A17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1523E5-23A7-49BD-A2C4-287F17604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C045-9E7D-482B-BA04-E90FCDACB9F4}"/>
              </a:ext>
            </a:extLst>
          </p:cNvPr>
          <p:cNvSpPr>
            <a:spLocks noGrp="1"/>
          </p:cNvSpPr>
          <p:nvPr>
            <p:ph type="dt" sz="half" idx="10"/>
          </p:nvPr>
        </p:nvSpPr>
        <p:spPr/>
        <p:txBody>
          <a:bodyPr/>
          <a:lstStyle/>
          <a:p>
            <a:fld id="{D0FB232C-4113-4B4B-9C2A-0955F09BC064}" type="datetimeFigureOut">
              <a:rPr lang="en-US" smtClean="0"/>
              <a:t>2/25/22</a:t>
            </a:fld>
            <a:endParaRPr lang="en-US"/>
          </a:p>
        </p:txBody>
      </p:sp>
      <p:sp>
        <p:nvSpPr>
          <p:cNvPr id="6" name="Footer Placeholder 5">
            <a:extLst>
              <a:ext uri="{FF2B5EF4-FFF2-40B4-BE49-F238E27FC236}">
                <a16:creationId xmlns:a16="http://schemas.microsoft.com/office/drawing/2014/main" id="{87B8E646-25AE-4EDB-983B-DA84C9B03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7FA92-3C54-4BB3-98F5-04501146358A}"/>
              </a:ext>
            </a:extLst>
          </p:cNvPr>
          <p:cNvSpPr>
            <a:spLocks noGrp="1"/>
          </p:cNvSpPr>
          <p:nvPr>
            <p:ph type="sldNum" sz="quarter" idx="12"/>
          </p:nvPr>
        </p:nvSpPr>
        <p:spPr/>
        <p:txBody>
          <a:bodyPr/>
          <a:lstStyle/>
          <a:p>
            <a:fld id="{7975DF3F-5968-43F4-B3A6-CF03607887AA}" type="slidenum">
              <a:rPr lang="en-US" smtClean="0"/>
              <a:t>‹#›</a:t>
            </a:fld>
            <a:endParaRPr lang="en-US"/>
          </a:p>
        </p:txBody>
      </p:sp>
    </p:spTree>
    <p:extLst>
      <p:ext uri="{BB962C8B-B14F-4D97-AF65-F5344CB8AC3E}">
        <p14:creationId xmlns:p14="http://schemas.microsoft.com/office/powerpoint/2010/main" val="145726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4A085-1EBB-4331-A8DF-26DF65962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6A956D-97CC-49F8-8014-4B88022F7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87BEA-1C1B-437D-8367-0DC9D508F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B232C-4113-4B4B-9C2A-0955F09BC064}" type="datetimeFigureOut">
              <a:rPr lang="en-US" smtClean="0"/>
              <a:t>2/25/22</a:t>
            </a:fld>
            <a:endParaRPr lang="en-US"/>
          </a:p>
        </p:txBody>
      </p:sp>
      <p:sp>
        <p:nvSpPr>
          <p:cNvPr id="5" name="Footer Placeholder 4">
            <a:extLst>
              <a:ext uri="{FF2B5EF4-FFF2-40B4-BE49-F238E27FC236}">
                <a16:creationId xmlns:a16="http://schemas.microsoft.com/office/drawing/2014/main" id="{C8501F80-462F-4C2B-9633-C8C18FC409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A13CF0-349E-4B81-B1DA-36F559615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5DF3F-5968-43F4-B3A6-CF03607887AA}" type="slidenum">
              <a:rPr lang="en-US" smtClean="0"/>
              <a:t>‹#›</a:t>
            </a:fld>
            <a:endParaRPr lang="en-US"/>
          </a:p>
        </p:txBody>
      </p:sp>
    </p:spTree>
    <p:extLst>
      <p:ext uri="{BB962C8B-B14F-4D97-AF65-F5344CB8AC3E}">
        <p14:creationId xmlns:p14="http://schemas.microsoft.com/office/powerpoint/2010/main" val="374537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ofia Pro Medium" panose="020B0000000000000000" pitchFamily="34" charset="0"/>
              </a:defRPr>
            </a:lvl1pPr>
          </a:lstStyle>
          <a:p>
            <a:fld id="{5EA89700-DFB1-4A18-8D37-93514F14DE8F}" type="datetimeFigureOut">
              <a:rPr lang="en-US" smtClean="0"/>
              <a:pPr/>
              <a:t>2/25/22</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ofia Pro Medium" panose="020B0000000000000000"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0" i="0">
                <a:solidFill>
                  <a:schemeClr val="tx1"/>
                </a:solidFill>
                <a:latin typeface="Sofia Pro Medium" panose="020B0000000000000000"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4023430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dy/Machine-Learning-with-R-datasets/blob/master/insurance.csv"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2.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8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1231" y="47413"/>
            <a:ext cx="11930645" cy="1017327"/>
          </a:xfrm>
        </p:spPr>
        <p:txBody>
          <a:bodyPr/>
          <a:lstStyle/>
          <a:p>
            <a:pPr algn="ctr"/>
            <a:r>
              <a:rPr lang="en-US" sz="4800" dirty="0">
                <a:latin typeface="Times New Roman" panose="02020603050405020304" pitchFamily="18" charset="0"/>
                <a:cs typeface="Times New Roman" panose="02020603050405020304" pitchFamily="18" charset="0"/>
              </a:rPr>
              <a:t>MEDICAL EXPENSES PREDICTION</a:t>
            </a:r>
          </a:p>
        </p:txBody>
      </p:sp>
      <p:sp>
        <p:nvSpPr>
          <p:cNvPr id="5" name="Subtitle 4">
            <a:extLst>
              <a:ext uri="{FF2B5EF4-FFF2-40B4-BE49-F238E27FC236}">
                <a16:creationId xmlns:a16="http://schemas.microsoft.com/office/drawing/2014/main" id="{2A987BB5-6D7F-436A-AAD1-DD80DD342910}"/>
              </a:ext>
            </a:extLst>
          </p:cNvPr>
          <p:cNvSpPr>
            <a:spLocks noGrp="1"/>
          </p:cNvSpPr>
          <p:nvPr>
            <p:ph type="subTitle" idx="1"/>
          </p:nvPr>
        </p:nvSpPr>
        <p:spPr>
          <a:xfrm>
            <a:off x="311231" y="2700152"/>
            <a:ext cx="9522274" cy="1457695"/>
          </a:xfrm>
        </p:spPr>
        <p:txBody>
          <a:bodyPr/>
          <a:lstStyle/>
          <a:p>
            <a:r>
              <a:rPr lang="en-IN" sz="2000" dirty="0">
                <a:latin typeface="Times New Roman" panose="02020603050405020304" pitchFamily="18" charset="0"/>
                <a:cs typeface="Times New Roman" panose="02020603050405020304" pitchFamily="18" charset="0"/>
              </a:rPr>
              <a:t>GROUP 1:</a:t>
            </a:r>
          </a:p>
          <a:p>
            <a:r>
              <a:rPr lang="en-IN" sz="2000" dirty="0">
                <a:latin typeface="Times New Roman" panose="02020603050405020304" pitchFamily="18" charset="0"/>
                <a:cs typeface="Times New Roman" panose="02020603050405020304" pitchFamily="18" charset="0"/>
              </a:rPr>
              <a:t>  Gopi Sandeep Guntuku </a:t>
            </a:r>
            <a:endParaRPr lang="en-IN" sz="2000" dirty="0">
              <a:solidFill>
                <a:schemeClr val="bg1">
                  <a:lumMod val="90000"/>
                </a:schemeClr>
              </a:solidFill>
              <a:latin typeface="Times New Roman" panose="02020603050405020304" pitchFamily="18" charset="0"/>
              <a:cs typeface="Times New Roman" panose="02020603050405020304" pitchFamily="18" charset="0"/>
            </a:endParaRPr>
          </a:p>
          <a:p>
            <a:r>
              <a:rPr lang="en-IN" sz="2000" dirty="0">
                <a:solidFill>
                  <a:schemeClr val="bg1">
                    <a:lumMod val="90000"/>
                  </a:schemeClr>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Sukumar Reddy Kottala </a:t>
            </a:r>
          </a:p>
          <a:p>
            <a:endParaRPr lang="en-IN" sz="2000" dirty="0"/>
          </a:p>
        </p:txBody>
      </p:sp>
      <p:pic>
        <p:nvPicPr>
          <p:cNvPr id="6" name="Picture 5" descr="A calculator and a pen&#10;&#10;Description automatically generated with low confidence">
            <a:extLst>
              <a:ext uri="{FF2B5EF4-FFF2-40B4-BE49-F238E27FC236}">
                <a16:creationId xmlns:a16="http://schemas.microsoft.com/office/drawing/2014/main" id="{FD2928FD-EDC9-8E4F-A3A6-BDB3652FB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404" y="1979140"/>
            <a:ext cx="7785365" cy="4040717"/>
          </a:xfrm>
          <a:prstGeom prst="rect">
            <a:avLst/>
          </a:prstGeom>
        </p:spPr>
      </p:pic>
    </p:spTree>
    <p:extLst>
      <p:ext uri="{BB962C8B-B14F-4D97-AF65-F5344CB8AC3E}">
        <p14:creationId xmlns:p14="http://schemas.microsoft.com/office/powerpoint/2010/main" val="17819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Univariate Analysis</a:t>
            </a:r>
            <a:r>
              <a:rPr lang="en-US" dirty="0">
                <a:latin typeface="Times New Roman" panose="02020603050405020304" pitchFamily="18" charset="0"/>
                <a:cs typeface="Times New Roman" panose="02020603050405020304" pitchFamily="18" charset="0"/>
              </a:rPr>
              <a:t>				</a:t>
            </a:r>
            <a:endParaRPr lang="en-US" dirty="0">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3" name="Picture 2" descr="Chart, bar chart&#10;&#10;Description automatically generated">
            <a:extLst>
              <a:ext uri="{FF2B5EF4-FFF2-40B4-BE49-F238E27FC236}">
                <a16:creationId xmlns:a16="http://schemas.microsoft.com/office/drawing/2014/main" id="{A8734480-DB0D-BF43-8568-2D1772B72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982" y="1676400"/>
            <a:ext cx="8714509" cy="4447309"/>
          </a:xfrm>
          <a:prstGeom prst="rect">
            <a:avLst/>
          </a:prstGeom>
        </p:spPr>
      </p:pic>
    </p:spTree>
    <p:extLst>
      <p:ext uri="{BB962C8B-B14F-4D97-AF65-F5344CB8AC3E}">
        <p14:creationId xmlns:p14="http://schemas.microsoft.com/office/powerpoint/2010/main" val="7738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Univariate Analysis</a:t>
            </a:r>
            <a:r>
              <a:rPr lang="en-US" dirty="0">
                <a:latin typeface="Times New Roman" panose="02020603050405020304" pitchFamily="18" charset="0"/>
                <a:cs typeface="Times New Roman" panose="02020603050405020304" pitchFamily="18" charset="0"/>
              </a:rPr>
              <a:t>				</a:t>
            </a:r>
            <a:endParaRPr lang="en-US" dirty="0">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5" name="Picture 4" descr="Chart&#10;&#10;Description automatically generated">
            <a:extLst>
              <a:ext uri="{FF2B5EF4-FFF2-40B4-BE49-F238E27FC236}">
                <a16:creationId xmlns:a16="http://schemas.microsoft.com/office/drawing/2014/main" id="{B684DF2A-01F6-1842-B4E3-4F2AA183E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759527"/>
            <a:ext cx="9961419" cy="4253427"/>
          </a:xfrm>
          <a:prstGeom prst="rect">
            <a:avLst/>
          </a:prstGeom>
        </p:spPr>
      </p:pic>
    </p:spTree>
    <p:extLst>
      <p:ext uri="{BB962C8B-B14F-4D97-AF65-F5344CB8AC3E}">
        <p14:creationId xmlns:p14="http://schemas.microsoft.com/office/powerpoint/2010/main" val="374710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dirty="0">
                <a:latin typeface="Times New Roman" panose="02020603050405020304" pitchFamily="18" charset="0"/>
                <a:cs typeface="Times New Roman" panose="02020603050405020304" pitchFamily="18" charset="0"/>
              </a:rPr>
              <a:t>Exploratory Data Analysis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Correlation matrix on raw data and encoded data</a:t>
            </a:r>
            <a:r>
              <a:rPr lang="en-US" dirty="0">
                <a:latin typeface="Times New Roman" panose="02020603050405020304" pitchFamily="18" charset="0"/>
                <a:cs typeface="Times New Roman" panose="02020603050405020304" pitchFamily="18" charset="0"/>
              </a:rPr>
              <a:t>				</a:t>
            </a:r>
            <a:endParaRPr lang="en-US" dirty="0">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3" name="Picture 2" descr="Chart, treemap chart&#10;&#10;Description automatically generated">
            <a:extLst>
              <a:ext uri="{FF2B5EF4-FFF2-40B4-BE49-F238E27FC236}">
                <a16:creationId xmlns:a16="http://schemas.microsoft.com/office/drawing/2014/main" id="{6DD19081-CC8E-7C45-831C-22058009D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209"/>
            <a:ext cx="4475018" cy="4433777"/>
          </a:xfrm>
          <a:prstGeom prst="rect">
            <a:avLst/>
          </a:prstGeom>
        </p:spPr>
      </p:pic>
      <p:pic>
        <p:nvPicPr>
          <p:cNvPr id="8" name="Picture 7" descr="Chart, treemap chart&#10;&#10;Description automatically generated">
            <a:extLst>
              <a:ext uri="{FF2B5EF4-FFF2-40B4-BE49-F238E27FC236}">
                <a16:creationId xmlns:a16="http://schemas.microsoft.com/office/drawing/2014/main" id="{A4BEF2DC-1FA3-2B4E-AF15-A0B9F2F2A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018" y="1701209"/>
            <a:ext cx="7716982" cy="4433777"/>
          </a:xfrm>
          <a:prstGeom prst="rect">
            <a:avLst/>
          </a:prstGeom>
        </p:spPr>
      </p:pic>
    </p:spTree>
    <p:extLst>
      <p:ext uri="{BB962C8B-B14F-4D97-AF65-F5344CB8AC3E}">
        <p14:creationId xmlns:p14="http://schemas.microsoft.com/office/powerpoint/2010/main" val="37237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Processing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1063056"/>
            <a:ext cx="11430000" cy="5669496"/>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One hot encoding:</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 Now we are going to apply one hot encoding on sex, smoker, region columns to convert into numerical data</a:t>
            </a:r>
            <a:r>
              <a:rPr lang="en-US" sz="1800" dirty="0"/>
              <a:t>.</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After converting, re-order the data using pop()</a:t>
            </a:r>
          </a:p>
          <a:p>
            <a:pPr lvl="3"/>
            <a:endParaRPr lang="en-US" sz="1800" dirty="0"/>
          </a:p>
          <a:p>
            <a:r>
              <a:rPr lang="en-US" dirty="0"/>
              <a:t> </a:t>
            </a:r>
            <a:endParaRPr lang="en-US" sz="2000" dirty="0"/>
          </a:p>
        </p:txBody>
      </p:sp>
      <p:pic>
        <p:nvPicPr>
          <p:cNvPr id="5" name="Picture 4" descr="Graphical user interface, text, application, email&#10;&#10;Description automatically generated">
            <a:extLst>
              <a:ext uri="{FF2B5EF4-FFF2-40B4-BE49-F238E27FC236}">
                <a16:creationId xmlns:a16="http://schemas.microsoft.com/office/drawing/2014/main" id="{04BC52AA-200D-0A4A-99A6-3F54BF888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635" y="2410691"/>
            <a:ext cx="6400800" cy="282556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2C4C00E-230F-C64C-BA48-2867DFF6F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635" y="5236259"/>
            <a:ext cx="6400800" cy="1496293"/>
          </a:xfrm>
          <a:prstGeom prst="rect">
            <a:avLst/>
          </a:prstGeom>
        </p:spPr>
      </p:pic>
    </p:spTree>
    <p:extLst>
      <p:ext uri="{BB962C8B-B14F-4D97-AF65-F5344CB8AC3E}">
        <p14:creationId xmlns:p14="http://schemas.microsoft.com/office/powerpoint/2010/main" val="5159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1346"/>
            <a:ext cx="11430000" cy="498598"/>
          </a:xfrm>
        </p:spPr>
        <p:txBody>
          <a:bodyPr/>
          <a:lstStyle/>
          <a:p>
            <a:pPr algn="ctr"/>
            <a:r>
              <a:rPr lang="en-US">
                <a:latin typeface="Times New Roman" panose="02020603050405020304" pitchFamily="18" charset="0"/>
                <a:cs typeface="Times New Roman" panose="02020603050405020304" pitchFamily="18" charset="0"/>
              </a:rPr>
              <a:t>A snippet of dataset after one hot encoding</a:t>
            </a:r>
            <a:endParaRPr lang="en-US" dirty="0">
              <a:latin typeface="Times New Roman" panose="02020603050405020304" pitchFamily="18" charset="0"/>
              <a:cs typeface="Times New Roman" panose="02020603050405020304" pitchFamily="18" charset="0"/>
            </a:endParaRPr>
          </a:p>
        </p:txBody>
      </p:sp>
      <p:pic>
        <p:nvPicPr>
          <p:cNvPr id="3" name="Picture 2" descr="Table&#10;&#10;Description automatically generated">
            <a:extLst>
              <a:ext uri="{FF2B5EF4-FFF2-40B4-BE49-F238E27FC236}">
                <a16:creationId xmlns:a16="http://schemas.microsoft.com/office/drawing/2014/main" id="{9090FBC2-F194-194B-9AEA-9F2440AB6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8" y="1454727"/>
            <a:ext cx="11430001" cy="4156364"/>
          </a:xfrm>
          <a:prstGeom prst="rect">
            <a:avLst/>
          </a:prstGeom>
        </p:spPr>
      </p:pic>
    </p:spTree>
    <p:extLst>
      <p:ext uri="{BB962C8B-B14F-4D97-AF65-F5344CB8AC3E}">
        <p14:creationId xmlns:p14="http://schemas.microsoft.com/office/powerpoint/2010/main" val="414203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Processing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1063056"/>
            <a:ext cx="11430000" cy="5669496"/>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Data Splitting:</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 Split the entire dataset into train data and test data with a ratio of 80:20 for scaling and applying for predictive models.</a:t>
            </a:r>
          </a:p>
          <a:p>
            <a:pPr lvl="3"/>
            <a:endParaRPr lang="en-US" sz="1800" dirty="0"/>
          </a:p>
          <a:p>
            <a:r>
              <a:rPr lang="en-US" dirty="0"/>
              <a:t> </a:t>
            </a:r>
            <a:endParaRPr lang="en-US" sz="2000" dirty="0"/>
          </a:p>
        </p:txBody>
      </p:sp>
      <p:pic>
        <p:nvPicPr>
          <p:cNvPr id="3" name="Picture 2" descr="Graphical user interface, text, application&#10;&#10;Description automatically generated">
            <a:extLst>
              <a:ext uri="{FF2B5EF4-FFF2-40B4-BE49-F238E27FC236}">
                <a16:creationId xmlns:a16="http://schemas.microsoft.com/office/drawing/2014/main" id="{3221902F-6B66-574D-A41E-47743C315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989" y="2360428"/>
            <a:ext cx="9346020" cy="3228961"/>
          </a:xfrm>
          <a:prstGeom prst="rect">
            <a:avLst/>
          </a:prstGeom>
        </p:spPr>
      </p:pic>
    </p:spTree>
    <p:extLst>
      <p:ext uri="{BB962C8B-B14F-4D97-AF65-F5344CB8AC3E}">
        <p14:creationId xmlns:p14="http://schemas.microsoft.com/office/powerpoint/2010/main" val="397727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Processing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1063056"/>
            <a:ext cx="11430000" cy="5669496"/>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Feature Scaling:</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We used fit and transform function to apply scaling using standard scaler on training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And apply only transform function on testing data.</a:t>
            </a:r>
          </a:p>
          <a:p>
            <a:pPr lvl="3"/>
            <a:endParaRPr lang="en-US" sz="1800" dirty="0"/>
          </a:p>
          <a:p>
            <a:r>
              <a:rPr lang="en-US" dirty="0"/>
              <a:t> </a:t>
            </a:r>
            <a:endParaRPr lang="en-US" sz="2000" dirty="0"/>
          </a:p>
        </p:txBody>
      </p:sp>
      <p:pic>
        <p:nvPicPr>
          <p:cNvPr id="5" name="Picture 4" descr="Graphical user interface, text, application&#10;&#10;Description automatically generated">
            <a:extLst>
              <a:ext uri="{FF2B5EF4-FFF2-40B4-BE49-F238E27FC236}">
                <a16:creationId xmlns:a16="http://schemas.microsoft.com/office/drawing/2014/main" id="{47DF4004-DBD6-F74B-A36F-4E65CE6FD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71" y="2660073"/>
            <a:ext cx="9615055" cy="3006436"/>
          </a:xfrm>
          <a:prstGeom prst="rect">
            <a:avLst/>
          </a:prstGeom>
        </p:spPr>
      </p:pic>
    </p:spTree>
    <p:extLst>
      <p:ext uri="{BB962C8B-B14F-4D97-AF65-F5344CB8AC3E}">
        <p14:creationId xmlns:p14="http://schemas.microsoft.com/office/powerpoint/2010/main" val="125353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1063056"/>
            <a:ext cx="11430000" cy="5669496"/>
          </a:xfrm>
        </p:spPr>
        <p:txBody>
          <a:bodyPr/>
          <a:lstStyle/>
          <a:p>
            <a:pPr marL="1371600" lvl="3" indent="-457200" algn="just">
              <a:buFont typeface="Wingdings" pitchFamily="2" charset="2"/>
              <a:buChar char="q"/>
            </a:pPr>
            <a:r>
              <a:rPr lang="en-US" sz="2800" i="0" dirty="0">
                <a:solidFill>
                  <a:schemeClr val="accent2"/>
                </a:solidFill>
                <a:latin typeface="Times New Roman" panose="02020603050405020304" pitchFamily="18" charset="0"/>
                <a:cs typeface="Times New Roman" panose="02020603050405020304" pitchFamily="18" charset="0"/>
              </a:rPr>
              <a:t>Linear Regression model.</a:t>
            </a:r>
          </a:p>
          <a:p>
            <a:pPr marL="1371600" lvl="3" indent="-457200" algn="just">
              <a:buFont typeface="Wingdings" pitchFamily="2" charset="2"/>
              <a:buChar char="q"/>
            </a:pPr>
            <a:r>
              <a:rPr lang="en-US" sz="2800" i="0" dirty="0">
                <a:solidFill>
                  <a:schemeClr val="accent2"/>
                </a:solidFill>
                <a:latin typeface="Times New Roman" panose="02020603050405020304" pitchFamily="18" charset="0"/>
                <a:cs typeface="Times New Roman" panose="02020603050405020304" pitchFamily="18" charset="0"/>
              </a:rPr>
              <a:t>K Nearest Neighbours model (KNN).</a:t>
            </a:r>
          </a:p>
          <a:p>
            <a:pPr marL="1371600" lvl="3" indent="-457200" algn="just">
              <a:buFont typeface="Wingdings" pitchFamily="2" charset="2"/>
              <a:buChar char="q"/>
            </a:pPr>
            <a:r>
              <a:rPr lang="en-US" sz="2800" i="0" dirty="0">
                <a:solidFill>
                  <a:schemeClr val="accent2"/>
                </a:solidFill>
                <a:latin typeface="Times New Roman" panose="02020603050405020304" pitchFamily="18" charset="0"/>
                <a:cs typeface="Times New Roman" panose="02020603050405020304" pitchFamily="18" charset="0"/>
              </a:rPr>
              <a:t>Random Forest.</a:t>
            </a:r>
          </a:p>
          <a:p>
            <a:pPr marL="1371600" lvl="3" indent="-457200" algn="just">
              <a:buFont typeface="Wingdings" pitchFamily="2" charset="2"/>
              <a:buChar char="q"/>
            </a:pPr>
            <a:r>
              <a:rPr lang="en-US" sz="2800" i="0" dirty="0">
                <a:solidFill>
                  <a:schemeClr val="accent2"/>
                </a:solidFill>
                <a:latin typeface="Times New Roman" panose="02020603050405020304" pitchFamily="18" charset="0"/>
                <a:cs typeface="Times New Roman" panose="02020603050405020304" pitchFamily="18" charset="0"/>
              </a:rPr>
              <a:t>Ensemble of all above models.</a:t>
            </a:r>
          </a:p>
          <a:p>
            <a:pPr marL="1371600" lvl="3" indent="-457200" algn="just">
              <a:buFont typeface="Wingdings" pitchFamily="2" charset="2"/>
              <a:buChar char="q"/>
            </a:pPr>
            <a:r>
              <a:rPr lang="en-US" sz="2800" i="0" dirty="0">
                <a:solidFill>
                  <a:schemeClr val="accent2"/>
                </a:solidFill>
                <a:latin typeface="Times New Roman" panose="02020603050405020304" pitchFamily="18" charset="0"/>
                <a:cs typeface="Times New Roman" panose="02020603050405020304" pitchFamily="18" charset="0"/>
              </a:rPr>
              <a:t>Comparison of all models.</a:t>
            </a:r>
          </a:p>
          <a:p>
            <a:r>
              <a:rPr lang="en-US" dirty="0"/>
              <a:t> </a:t>
            </a:r>
            <a:endParaRPr lang="en-US" sz="2000" dirty="0"/>
          </a:p>
        </p:txBody>
      </p:sp>
    </p:spTree>
    <p:extLst>
      <p:ext uri="{BB962C8B-B14F-4D97-AF65-F5344CB8AC3E}">
        <p14:creationId xmlns:p14="http://schemas.microsoft.com/office/powerpoint/2010/main" val="403310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Linear Regression model:</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Here we predicted future medical expenses using Linear Regression on unscaled data and 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We computed R2 and RMSE values obtained as 0.7530 and 6445.47 for unscaled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For scaled data we got 0.7534 and 6440.49 as R2 and RMSE values.</a:t>
            </a:r>
          </a:p>
          <a:p>
            <a:pPr marL="1200150" lvl="3" indent="-285750">
              <a:buFont typeface="Wingdings" pitchFamily="2" charset="2"/>
              <a:buChar char="q"/>
            </a:pPr>
            <a:endParaRPr lang="en-US" sz="1800" dirty="0"/>
          </a:p>
          <a:p>
            <a:r>
              <a:rPr lang="en-US" dirty="0"/>
              <a:t> </a:t>
            </a:r>
            <a:endParaRPr lang="en-US" sz="2000" dirty="0"/>
          </a:p>
        </p:txBody>
      </p:sp>
      <p:pic>
        <p:nvPicPr>
          <p:cNvPr id="10" name="Picture 9" descr="Graphical user interface, text, application&#10;&#10;Description automatically generated">
            <a:extLst>
              <a:ext uri="{FF2B5EF4-FFF2-40B4-BE49-F238E27FC236}">
                <a16:creationId xmlns:a16="http://schemas.microsoft.com/office/drawing/2014/main" id="{75CC081F-BD1F-F34C-BD1F-B6250BEEE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086" y="2729344"/>
            <a:ext cx="4468799" cy="3505201"/>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0B18C284-1D11-6845-8A49-96230422E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15" y="2729344"/>
            <a:ext cx="4468798" cy="3505201"/>
          </a:xfrm>
          <a:prstGeom prst="rect">
            <a:avLst/>
          </a:prstGeom>
        </p:spPr>
      </p:pic>
    </p:spTree>
    <p:extLst>
      <p:ext uri="{BB962C8B-B14F-4D97-AF65-F5344CB8AC3E}">
        <p14:creationId xmlns:p14="http://schemas.microsoft.com/office/powerpoint/2010/main" val="303338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K-Nearest Neighbours model (KNN):</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Here we predicted future medical expenses using KNN on unscaled data and 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We computed R2 and RMSE values obtained as 0.3391 and 10543.63 for unscaled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For scaled data we got 0.7982 and 5825.76 as R2 and RMSE values.</a:t>
            </a:r>
          </a:p>
          <a:p>
            <a:pPr marL="1200150" lvl="3" indent="-285750">
              <a:buFont typeface="Wingdings" pitchFamily="2" charset="2"/>
              <a:buChar char="q"/>
            </a:pPr>
            <a:endParaRPr lang="en-US" sz="1800" dirty="0"/>
          </a:p>
          <a:p>
            <a:r>
              <a:rPr lang="en-US" dirty="0"/>
              <a:t> </a:t>
            </a:r>
            <a:endParaRPr lang="en-US" sz="2000" dirty="0"/>
          </a:p>
        </p:txBody>
      </p:sp>
      <p:pic>
        <p:nvPicPr>
          <p:cNvPr id="3" name="Picture 2" descr="Graphical user interface, text, application&#10;&#10;Description automatically generated">
            <a:extLst>
              <a:ext uri="{FF2B5EF4-FFF2-40B4-BE49-F238E27FC236}">
                <a16:creationId xmlns:a16="http://schemas.microsoft.com/office/drawing/2014/main" id="{C0034132-71EA-A343-B052-AB7B0EA41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275" y="2729344"/>
            <a:ext cx="4650611" cy="350520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D5F64AC-CFAE-CE44-A77E-C3AE1F001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16" y="2729344"/>
            <a:ext cx="4650609" cy="3505201"/>
          </a:xfrm>
          <a:prstGeom prst="rect">
            <a:avLst/>
          </a:prstGeom>
        </p:spPr>
      </p:pic>
    </p:spTree>
    <p:extLst>
      <p:ext uri="{BB962C8B-B14F-4D97-AF65-F5344CB8AC3E}">
        <p14:creationId xmlns:p14="http://schemas.microsoft.com/office/powerpoint/2010/main" val="29484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latin typeface="Times New Roman" panose="02020603050405020304" pitchFamily="18" charset="0"/>
                <a:cs typeface="Times New Roman" panose="02020603050405020304" pitchFamily="18" charset="0"/>
              </a:rPr>
              <a:t>Problem Statement</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4173203"/>
          </a:xfrm>
        </p:spPr>
        <p:txBody>
          <a:bodyPr/>
          <a:lstStyle/>
          <a:p>
            <a:pPr marL="457200" lvl="0" indent="-342900">
              <a:lnSpc>
                <a:spcPct val="115000"/>
              </a:lnSpc>
              <a:spcBef>
                <a:spcPts val="0"/>
              </a:spcBef>
              <a:buSzPts val="1800"/>
              <a:buFont typeface="Wingdings" pitchFamily="2" charset="2"/>
              <a:buChar char="q"/>
            </a:pPr>
            <a:r>
              <a:rPr lang="en-US" sz="2400" b="0" dirty="0">
                <a:latin typeface="Times New Roman" panose="02020603050405020304" pitchFamily="18" charset="0"/>
                <a:cs typeface="Times New Roman" panose="02020603050405020304" pitchFamily="18" charset="0"/>
              </a:rPr>
              <a:t>Predict the future medical expenses of patients based on certain features.</a:t>
            </a:r>
          </a:p>
          <a:p>
            <a:pPr marL="457200" lvl="0" indent="-342900">
              <a:lnSpc>
                <a:spcPct val="115000"/>
              </a:lnSpc>
              <a:spcBef>
                <a:spcPts val="0"/>
              </a:spcBef>
              <a:buSzPts val="1800"/>
              <a:buFont typeface="Wingdings" pitchFamily="2" charset="2"/>
              <a:buChar char="q"/>
            </a:pPr>
            <a:r>
              <a:rPr lang="en-US" sz="2400" b="0" dirty="0">
                <a:latin typeface="Times New Roman" panose="02020603050405020304" pitchFamily="18" charset="0"/>
                <a:cs typeface="Times New Roman" panose="02020603050405020304" pitchFamily="18" charset="0"/>
              </a:rPr>
              <a:t>Factors affecting the medical expenses of the patients :-</a:t>
            </a:r>
          </a:p>
          <a:p>
            <a:pPr marL="857250" lvl="1" indent="-285750">
              <a:lnSpc>
                <a:spcPct val="115000"/>
              </a:lnSpc>
              <a:spcBef>
                <a:spcPts val="0"/>
              </a:spcBef>
              <a:buSzPts val="1800"/>
              <a:buFont typeface="Wingdings" pitchFamily="2" charset="2"/>
              <a:buChar char="q"/>
            </a:pPr>
            <a:r>
              <a:rPr lang="en-US" sz="2400" b="1" dirty="0">
                <a:latin typeface="Times New Roman" panose="02020603050405020304" pitchFamily="18" charset="0"/>
                <a:cs typeface="Times New Roman" panose="02020603050405020304" pitchFamily="18" charset="0"/>
              </a:rPr>
              <a:t>Age</a:t>
            </a:r>
          </a:p>
          <a:p>
            <a:pPr marL="857250" lvl="1" indent="-285750">
              <a:lnSpc>
                <a:spcPct val="115000"/>
              </a:lnSpc>
              <a:spcBef>
                <a:spcPts val="0"/>
              </a:spcBef>
              <a:buSzPts val="1800"/>
              <a:buFont typeface="Wingdings" pitchFamily="2" charset="2"/>
              <a:buChar char="q"/>
            </a:pPr>
            <a:r>
              <a:rPr lang="en-US" sz="2400" b="1" dirty="0">
                <a:latin typeface="Times New Roman" panose="02020603050405020304" pitchFamily="18" charset="0"/>
                <a:cs typeface="Times New Roman" panose="02020603050405020304" pitchFamily="18" charset="0"/>
              </a:rPr>
              <a:t>Gender</a:t>
            </a:r>
          </a:p>
          <a:p>
            <a:pPr marL="857250" lvl="1" indent="-285750">
              <a:lnSpc>
                <a:spcPct val="115000"/>
              </a:lnSpc>
              <a:spcBef>
                <a:spcPts val="0"/>
              </a:spcBef>
              <a:buSzPts val="1800"/>
              <a:buFont typeface="Wingdings" pitchFamily="2" charset="2"/>
              <a:buChar char="q"/>
            </a:pPr>
            <a:r>
              <a:rPr lang="en-US" sz="2400" b="1" dirty="0">
                <a:latin typeface="Times New Roman" panose="02020603050405020304" pitchFamily="18" charset="0"/>
                <a:cs typeface="Times New Roman" panose="02020603050405020304" pitchFamily="18" charset="0"/>
              </a:rPr>
              <a:t>Body Mass Index</a:t>
            </a:r>
          </a:p>
          <a:p>
            <a:pPr marL="857250" lvl="1" indent="-285750">
              <a:lnSpc>
                <a:spcPct val="115000"/>
              </a:lnSpc>
              <a:spcBef>
                <a:spcPts val="0"/>
              </a:spcBef>
              <a:buSzPts val="1800"/>
              <a:buFont typeface="Wingdings" pitchFamily="2" charset="2"/>
              <a:buChar char="q"/>
            </a:pPr>
            <a:r>
              <a:rPr lang="en-US" sz="2400" b="1" dirty="0">
                <a:latin typeface="Times New Roman" panose="02020603050405020304" pitchFamily="18" charset="0"/>
                <a:cs typeface="Times New Roman" panose="02020603050405020304" pitchFamily="18" charset="0"/>
              </a:rPr>
              <a:t>Region</a:t>
            </a:r>
          </a:p>
          <a:p>
            <a:pPr marL="857250" lvl="1" indent="-285750">
              <a:lnSpc>
                <a:spcPct val="115000"/>
              </a:lnSpc>
              <a:spcBef>
                <a:spcPts val="0"/>
              </a:spcBef>
              <a:buSzPts val="1800"/>
              <a:buFont typeface="Wingdings" pitchFamily="2" charset="2"/>
              <a:buChar char="q"/>
            </a:pPr>
            <a:r>
              <a:rPr lang="en-US" sz="2400" b="1" dirty="0">
                <a:latin typeface="Times New Roman" panose="02020603050405020304" pitchFamily="18" charset="0"/>
                <a:cs typeface="Times New Roman" panose="02020603050405020304" pitchFamily="18" charset="0"/>
              </a:rPr>
              <a:t>Smoking Behavior</a:t>
            </a:r>
            <a:endParaRPr lang="en-US" sz="2400" dirty="0">
              <a:latin typeface="Times New Roman" panose="02020603050405020304" pitchFamily="18" charset="0"/>
              <a:cs typeface="Times New Roman" panose="02020603050405020304" pitchFamily="18" charset="0"/>
            </a:endParaRPr>
          </a:p>
          <a:p>
            <a:pPr marL="342900" lvl="1" indent="-342900">
              <a:buFont typeface="Wingdings" pitchFamily="2" charset="2"/>
              <a:buChar char="q"/>
            </a:pPr>
            <a:r>
              <a:rPr lang="en-US" sz="2400" dirty="0">
                <a:solidFill>
                  <a:schemeClr val="accent2"/>
                </a:solidFill>
                <a:latin typeface="Times New Roman" panose="02020603050405020304" pitchFamily="18" charset="0"/>
                <a:cs typeface="Times New Roman" panose="02020603050405020304" pitchFamily="18" charset="0"/>
              </a:rPr>
              <a:t>This project aims to solve the problems using ML techniques to predict the medical health expenses of customers living in different regions along with Exploratory Data Analysis.</a:t>
            </a:r>
          </a:p>
        </p:txBody>
      </p:sp>
    </p:spTree>
    <p:extLst>
      <p:ext uri="{BB962C8B-B14F-4D97-AF65-F5344CB8AC3E}">
        <p14:creationId xmlns:p14="http://schemas.microsoft.com/office/powerpoint/2010/main" val="3088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Random Forest model :</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Here we predicted future medical expenses using Random Forest on unscaled data and 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We computed R2 and RMSE values obtained as  0.8375 and 5226.96 for unscaled data.</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For scaled data we got 0.8368 and 5238.56 as R2 and RMSE values.</a:t>
            </a:r>
          </a:p>
          <a:p>
            <a:pPr marL="1200150" lvl="3" indent="-285750">
              <a:buFont typeface="Wingdings" pitchFamily="2" charset="2"/>
              <a:buChar char="q"/>
            </a:pPr>
            <a:endParaRPr lang="en-US" sz="1800" dirty="0"/>
          </a:p>
          <a:p>
            <a:r>
              <a:rPr lang="en-US" dirty="0"/>
              <a:t> </a:t>
            </a:r>
            <a:endParaRPr lang="en-US" sz="2000" dirty="0"/>
          </a:p>
        </p:txBody>
      </p:sp>
      <p:pic>
        <p:nvPicPr>
          <p:cNvPr id="5" name="Picture 4" descr="Text&#10;&#10;Description automatically generated">
            <a:extLst>
              <a:ext uri="{FF2B5EF4-FFF2-40B4-BE49-F238E27FC236}">
                <a16:creationId xmlns:a16="http://schemas.microsoft.com/office/drawing/2014/main" id="{5959A53E-986A-6A4E-9E00-39B34537C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275" y="2729344"/>
            <a:ext cx="4650612" cy="3505201"/>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1A70483D-AF91-1745-88C6-366C51450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15" y="2729344"/>
            <a:ext cx="4650610" cy="3505201"/>
          </a:xfrm>
          <a:prstGeom prst="rect">
            <a:avLst/>
          </a:prstGeom>
        </p:spPr>
      </p:pic>
    </p:spTree>
    <p:extLst>
      <p:ext uri="{BB962C8B-B14F-4D97-AF65-F5344CB8AC3E}">
        <p14:creationId xmlns:p14="http://schemas.microsoft.com/office/powerpoint/2010/main" val="31779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Ensemble of all 3 models :</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Here we tried to identify a good ensemble by average of all 3 models.</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We compared  R2 and RMSE values of unscaled data and scaled data ensemble models.</a:t>
            </a:r>
          </a:p>
          <a:p>
            <a:pPr marL="1200150" lvl="3" indent="-285750">
              <a:buFont typeface="Wingdings" pitchFamily="2" charset="2"/>
              <a:buChar char="q"/>
            </a:pPr>
            <a:r>
              <a:rPr lang="en-US" sz="1800" i="0" dirty="0">
                <a:solidFill>
                  <a:schemeClr val="tx2"/>
                </a:solidFill>
                <a:latin typeface="Times New Roman" panose="02020603050405020304" pitchFamily="18" charset="0"/>
                <a:cs typeface="Times New Roman" panose="02020603050405020304" pitchFamily="18" charset="0"/>
              </a:rPr>
              <a:t>For scaled data we got better R2 and RMSE values 0.8266 and 5339.65.</a:t>
            </a:r>
            <a:endParaRPr lang="en-US" sz="1800" dirty="0"/>
          </a:p>
          <a:p>
            <a:r>
              <a:rPr lang="en-US" dirty="0"/>
              <a:t> </a:t>
            </a:r>
            <a:endParaRPr lang="en-US" sz="2000" dirty="0"/>
          </a:p>
        </p:txBody>
      </p:sp>
      <p:pic>
        <p:nvPicPr>
          <p:cNvPr id="11" name="Picture 10" descr="Graphical user interface, text, application&#10;&#10;Description automatically generated">
            <a:extLst>
              <a:ext uri="{FF2B5EF4-FFF2-40B4-BE49-F238E27FC236}">
                <a16:creationId xmlns:a16="http://schemas.microsoft.com/office/drawing/2014/main" id="{608AC71B-F6BE-814C-A440-AD9513172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275" y="2729344"/>
            <a:ext cx="4650611" cy="3505201"/>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A31D9F80-1667-C94E-8076-F15981E6C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16" y="2729344"/>
            <a:ext cx="4650609" cy="3505201"/>
          </a:xfrm>
          <a:prstGeom prst="rect">
            <a:avLst/>
          </a:prstGeom>
        </p:spPr>
      </p:pic>
    </p:spTree>
    <p:extLst>
      <p:ext uri="{BB962C8B-B14F-4D97-AF65-F5344CB8AC3E}">
        <p14:creationId xmlns:p14="http://schemas.microsoft.com/office/powerpoint/2010/main" val="362745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Weighted Average of all 3 models :</a:t>
            </a: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Cross Validation of all 3 models :</a:t>
            </a:r>
          </a:p>
        </p:txBody>
      </p:sp>
      <p:pic>
        <p:nvPicPr>
          <p:cNvPr id="9" name="Picture 8" descr="Graphical user interface, text, application&#10;&#10;Description automatically generated">
            <a:extLst>
              <a:ext uri="{FF2B5EF4-FFF2-40B4-BE49-F238E27FC236}">
                <a16:creationId xmlns:a16="http://schemas.microsoft.com/office/drawing/2014/main" id="{269BE27A-2206-1347-A970-F34F5795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673" y="1337421"/>
            <a:ext cx="6414655" cy="25908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C9016A4-3D0B-F147-A4AC-9A66DF84E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390" y="4426819"/>
            <a:ext cx="9885220" cy="1592358"/>
          </a:xfrm>
          <a:prstGeom prst="rect">
            <a:avLst/>
          </a:prstGeom>
        </p:spPr>
      </p:pic>
    </p:spTree>
    <p:extLst>
      <p:ext uri="{BB962C8B-B14F-4D97-AF65-F5344CB8AC3E}">
        <p14:creationId xmlns:p14="http://schemas.microsoft.com/office/powerpoint/2010/main" val="66694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0225"/>
            <a:ext cx="11430000" cy="498598"/>
          </a:xfrm>
        </p:spPr>
        <p:txBody>
          <a:bodyPr/>
          <a:lstStyle/>
          <a:p>
            <a:pPr algn="ctr"/>
            <a:r>
              <a:rPr lang="en-US" dirty="0">
                <a:latin typeface="Times New Roman" panose="02020603050405020304" pitchFamily="18" charset="0"/>
                <a:cs typeface="Times New Roman" panose="02020603050405020304" pitchFamily="18" charset="0"/>
              </a:rPr>
              <a:t>Data Modelling</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0999" y="838823"/>
            <a:ext cx="11430000" cy="5893729"/>
          </a:xfrm>
        </p:spPr>
        <p:txBody>
          <a:bodyPr/>
          <a:lstStyle/>
          <a:p>
            <a:pPr marL="342900" indent="-342900">
              <a:buFont typeface="Wingdings" pitchFamily="2" charset="2"/>
              <a:buChar char="q"/>
            </a:pPr>
            <a:r>
              <a:rPr lang="en-US" dirty="0">
                <a:latin typeface="Times New Roman" panose="02020603050405020304" pitchFamily="18" charset="0"/>
                <a:cs typeface="Times New Roman" panose="02020603050405020304" pitchFamily="18" charset="0"/>
              </a:rPr>
              <a:t>Comparison of all 3 models with scaled data :</a:t>
            </a: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46B9A11E-C978-9E42-8E7A-4FBC3D2FB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36" y="2390881"/>
            <a:ext cx="5231863" cy="2789612"/>
          </a:xfrm>
          <a:prstGeom prst="rect">
            <a:avLst/>
          </a:prstGeom>
        </p:spPr>
      </p:pic>
      <p:pic>
        <p:nvPicPr>
          <p:cNvPr id="11" name="Picture 10" descr="Chart, bar chart&#10;&#10;Description automatically generated">
            <a:extLst>
              <a:ext uri="{FF2B5EF4-FFF2-40B4-BE49-F238E27FC236}">
                <a16:creationId xmlns:a16="http://schemas.microsoft.com/office/drawing/2014/main" id="{2B81AB9C-81C3-7444-B7DD-A96826306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137" y="1148317"/>
            <a:ext cx="4202278" cy="4777310"/>
          </a:xfrm>
          <a:prstGeom prst="rect">
            <a:avLst/>
          </a:prstGeom>
        </p:spPr>
      </p:pic>
    </p:spTree>
    <p:extLst>
      <p:ext uri="{BB962C8B-B14F-4D97-AF65-F5344CB8AC3E}">
        <p14:creationId xmlns:p14="http://schemas.microsoft.com/office/powerpoint/2010/main" val="257336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6031-8D7E-4788-965F-0EB2F6700955}"/>
              </a:ext>
            </a:extLst>
          </p:cNvPr>
          <p:cNvSpPr>
            <a:spLocks noGrp="1"/>
          </p:cNvSpPr>
          <p:nvPr>
            <p:ph type="title"/>
          </p:nvPr>
        </p:nvSpPr>
        <p:spPr>
          <a:xfrm>
            <a:off x="697522" y="404849"/>
            <a:ext cx="11430000" cy="498598"/>
          </a:xfrm>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3" name="Content Placeholder 2">
            <a:extLst>
              <a:ext uri="{FF2B5EF4-FFF2-40B4-BE49-F238E27FC236}">
                <a16:creationId xmlns:a16="http://schemas.microsoft.com/office/drawing/2014/main" id="{519273C6-57DA-45AD-B42F-1294EE22A002}"/>
              </a:ext>
            </a:extLst>
          </p:cNvPr>
          <p:cNvSpPr>
            <a:spLocks noGrp="1"/>
          </p:cNvSpPr>
          <p:nvPr>
            <p:ph idx="1"/>
          </p:nvPr>
        </p:nvSpPr>
        <p:spPr>
          <a:xfrm>
            <a:off x="182880" y="1069145"/>
            <a:ext cx="11944641" cy="5134707"/>
          </a:xfrm>
        </p:spPr>
        <p:txBody>
          <a:bodyPr/>
          <a:lstStyle/>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came to know that the Most Important Factor to Predict the Medical Expenses of a subject is Smoking Behavior and Age, that means, smoking is Bad for Health, as already know that and which inevitably increases medical expenses as due to smoking one is likely to fall ill more than the nonsmokers.</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also found that with increasing of age, one needs to take some more care and precautions for your health as with the increase of age health becomes fragile, so they go for frequent medical check-up, likely to fall ill quickly as with the increase of age immunity falls so they adopt measures to stay healthy by taking medicines and engaging in some physical activities.</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Apart from that we also understood that Gender, Number of Children, the Region also have a good impact on determining Medical Expenses.</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71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3"/>
            <a:ext cx="11430000" cy="1790627"/>
          </a:xfrm>
        </p:spPr>
        <p:txBody>
          <a:bodyPr/>
          <a:lstStyle/>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have built three models among which the Random Forest model shows the best result through which we can say 83.65% variability of expenses can well be explained by predictor variables and which yields comparatively low RMSE value so our predicted expense through this model will not vary too much from the actual expense.</a:t>
            </a:r>
          </a:p>
          <a:p>
            <a:r>
              <a:rPr lang="en-US" b="0" dirty="0"/>
              <a:t> </a:t>
            </a:r>
          </a:p>
        </p:txBody>
      </p:sp>
      <p:sp>
        <p:nvSpPr>
          <p:cNvPr id="9" name="Title 3">
            <a:extLst>
              <a:ext uri="{FF2B5EF4-FFF2-40B4-BE49-F238E27FC236}">
                <a16:creationId xmlns:a16="http://schemas.microsoft.com/office/drawing/2014/main" id="{DA7B4512-30DC-48B7-891B-BB23D909DCA7}"/>
              </a:ext>
            </a:extLst>
          </p:cNvPr>
          <p:cNvSpPr txBox="1">
            <a:spLocks/>
          </p:cNvSpPr>
          <p:nvPr/>
        </p:nvSpPr>
        <p:spPr>
          <a:xfrm>
            <a:off x="266114" y="797125"/>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kern="1200">
                <a:solidFill>
                  <a:schemeClr val="tx2"/>
                </a:solidFill>
                <a:latin typeface="Sofia Pro Medium" panose="020B0000000000000000" pitchFamily="34" charset="0"/>
                <a:ea typeface="+mj-ea"/>
                <a:cs typeface="+mj-cs"/>
              </a:defRPr>
            </a:lvl1pPr>
          </a:lstStyle>
          <a:p>
            <a:pPr algn="ctr"/>
            <a:r>
              <a:rPr lang="en-US"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5468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latin typeface="Times New Roman" panose="02020603050405020304" pitchFamily="18" charset="0"/>
                <a:cs typeface="Times New Roman" panose="02020603050405020304" pitchFamily="18" charset="0"/>
              </a:rPr>
              <a:t>Recommendations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4"/>
            <a:ext cx="11430000" cy="2764294"/>
          </a:xfrm>
        </p:spPr>
        <p:txBody>
          <a:bodyPr/>
          <a:lstStyle/>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The number of features are limited in this dataset. With an addition of 5 or more valid features, the predictions can be improved much further. </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can try converting the expense column to a normal distribution using log or square root transformation.</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can try some more predictive models on this dataset to get more accuracy.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11246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738779"/>
            <a:ext cx="11430000" cy="498598"/>
          </a:xfrm>
        </p:spPr>
        <p:txBody>
          <a:bodyPr/>
          <a:lstStyle/>
          <a:p>
            <a:pPr algn="ctr"/>
            <a:r>
              <a:rPr lang="en-US" dirty="0">
                <a:latin typeface="Times New Roman" panose="02020603050405020304" pitchFamily="18" charset="0"/>
                <a:cs typeface="Times New Roman" panose="02020603050405020304" pitchFamily="18" charset="0"/>
              </a:rPr>
              <a:t>Future Work</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638374"/>
            <a:ext cx="11430000" cy="4102026"/>
          </a:xfrm>
        </p:spPr>
        <p:txBody>
          <a:bodyPr/>
          <a:lstStyle/>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plan to take this project further as health is center of everyone’s life and every part of our life relies on good health.</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intend to develop an application to predict possible medical costs using PyCharm editor on AWS platform by plugging in basic details such as age, sex, smoker, children, region and then pressing a submit button.</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This application will help people understand the factors that are making them unfit so that they can reduce their medical expenses.</a:t>
            </a:r>
          </a:p>
          <a:p>
            <a:pPr marL="342900" indent="-342900">
              <a:buFont typeface="Wingdings" pitchFamily="2" charset="2"/>
              <a:buChar char="q"/>
            </a:pPr>
            <a:r>
              <a:rPr lang="en-US" sz="2400" b="0" dirty="0">
                <a:latin typeface="Times New Roman" panose="02020603050405020304" pitchFamily="18" charset="0"/>
                <a:cs typeface="Times New Roman" panose="02020603050405020304" pitchFamily="18" charset="0"/>
              </a:rPr>
              <a:t>We can also use this health expense predictor in hospitals so that patients can adjust their medical expenses.</a:t>
            </a:r>
          </a:p>
          <a:p>
            <a:endParaRPr lang="en-US" sz="2000" dirty="0"/>
          </a:p>
        </p:txBody>
      </p:sp>
    </p:spTree>
    <p:extLst>
      <p:ext uri="{BB962C8B-B14F-4D97-AF65-F5344CB8AC3E}">
        <p14:creationId xmlns:p14="http://schemas.microsoft.com/office/powerpoint/2010/main" val="18877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2892699"/>
            <a:ext cx="11430000" cy="498598"/>
          </a:xfrm>
        </p:spPr>
        <p:txBody>
          <a:bodyPr/>
          <a:lstStyle/>
          <a:p>
            <a:pPr algn="ctr"/>
            <a:r>
              <a:rPr lang="en-IN" dirty="0"/>
              <a:t>Questions?</a:t>
            </a:r>
            <a:endParaRPr lang="en-US" dirty="0"/>
          </a:p>
        </p:txBody>
      </p:sp>
    </p:spTree>
    <p:extLst>
      <p:ext uri="{BB962C8B-B14F-4D97-AF65-F5344CB8AC3E}">
        <p14:creationId xmlns:p14="http://schemas.microsoft.com/office/powerpoint/2010/main" val="222320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656788"/>
            <a:ext cx="11430000" cy="498598"/>
          </a:xfrm>
        </p:spPr>
        <p:txBody>
          <a:bodyPr/>
          <a:lstStyle/>
          <a:p>
            <a:pPr algn="ctr"/>
            <a:r>
              <a:rPr lang="en-US" dirty="0">
                <a:latin typeface="Times New Roman" panose="02020603050405020304" pitchFamily="18" charset="0"/>
                <a:cs typeface="Times New Roman" panose="02020603050405020304" pitchFamily="18" charset="0"/>
              </a:rPr>
              <a:t>Data Source</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idx="1"/>
          </p:nvPr>
        </p:nvSpPr>
        <p:spPr>
          <a:xfrm>
            <a:off x="381000" y="1237377"/>
            <a:ext cx="11430000" cy="4714536"/>
          </a:xfrm>
        </p:spPr>
        <p:txBody>
          <a:bodyPr/>
          <a:lstStyle/>
          <a:p>
            <a:pPr marL="342900" indent="-342900">
              <a:buFont typeface="Wingdings" pitchFamily="2" charset="2"/>
              <a:buChar char="q"/>
            </a:pPr>
            <a:r>
              <a:rPr lang="en-US" b="0" dirty="0">
                <a:latin typeface="Times New Roman" panose="02020603050405020304" pitchFamily="18" charset="0"/>
                <a:cs typeface="Times New Roman" panose="02020603050405020304" pitchFamily="18" charset="0"/>
              </a:rPr>
              <a:t>Data for this project was taken from Kaggle.com and on </a:t>
            </a:r>
            <a:r>
              <a:rPr lang="en-US" b="0" dirty="0" err="1">
                <a:latin typeface="Times New Roman" panose="02020603050405020304" pitchFamily="18" charset="0"/>
                <a:cs typeface="Times New Roman" panose="02020603050405020304" pitchFamily="18" charset="0"/>
              </a:rPr>
              <a:t>github</a:t>
            </a:r>
            <a:r>
              <a:rPr lang="en-US" b="0" dirty="0">
                <a:latin typeface="Times New Roman" panose="02020603050405020304" pitchFamily="18" charset="0"/>
                <a:cs typeface="Times New Roman" panose="02020603050405020304" pitchFamily="18" charset="0"/>
              </a:rPr>
              <a:t> at: </a:t>
            </a:r>
            <a:r>
              <a:rPr lang="en-US" b="0" u="sng" dirty="0">
                <a:latin typeface="Times New Roman" panose="02020603050405020304" pitchFamily="18" charset="0"/>
                <a:cs typeface="Times New Roman" panose="02020603050405020304" pitchFamily="18" charset="0"/>
                <a:hlinkClick r:id="rId2" tooltip="Original URL:&#10;https://github.com/stedy/Machine-Learning-with-R-datasets/blob/master/insurance.csv&#10;&#10;Click to follow link."/>
              </a:rPr>
              <a:t>https://github.com/stedy/Machine-Learning-with-R-datasets/blob/master/insurance.csv</a:t>
            </a:r>
            <a:r>
              <a:rPr lang="en-US" b="0" u="sng" dirty="0">
                <a:latin typeface="Times New Roman" panose="02020603050405020304" pitchFamily="18" charset="0"/>
                <a:cs typeface="Times New Roman" panose="02020603050405020304" pitchFamily="18" charset="0"/>
              </a:rPr>
              <a:t> </a:t>
            </a:r>
            <a:endParaRPr lang="en-US" b="0"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b="0" dirty="0">
                <a:latin typeface="Times New Roman" panose="02020603050405020304" pitchFamily="18" charset="0"/>
                <a:cs typeface="Times New Roman" panose="02020603050405020304" pitchFamily="18" charset="0"/>
              </a:rPr>
              <a:t>The data itself consists of 1,338 rows and the following features:</a:t>
            </a:r>
          </a:p>
          <a:p>
            <a:pPr marL="800100" lvl="2" indent="-342900">
              <a:buFont typeface="Wingdings" pitchFamily="2" charset="2"/>
              <a:buChar char="q"/>
            </a:pPr>
            <a:r>
              <a:rPr lang="en-US" sz="1800" b="0" dirty="0">
                <a:solidFill>
                  <a:schemeClr val="tx2"/>
                </a:solidFill>
                <a:latin typeface="Times New Roman" panose="02020603050405020304" pitchFamily="18" charset="0"/>
                <a:cs typeface="Times New Roman" panose="02020603050405020304" pitchFamily="18" charset="0"/>
              </a:rPr>
              <a:t>age: Age of primary beneficiary</a:t>
            </a:r>
          </a:p>
          <a:p>
            <a:pPr marL="800100" lvl="2" indent="-342900">
              <a:buFont typeface="Wingdings" pitchFamily="2" charset="2"/>
              <a:buChar char="q"/>
            </a:pPr>
            <a:r>
              <a:rPr lang="en-US" sz="1800" b="0" dirty="0">
                <a:solidFill>
                  <a:schemeClr val="tx2"/>
                </a:solidFill>
                <a:latin typeface="Times New Roman" panose="02020603050405020304" pitchFamily="18" charset="0"/>
                <a:cs typeface="Times New Roman" panose="02020603050405020304" pitchFamily="18" charset="0"/>
              </a:rPr>
              <a:t>sex: Female, Male</a:t>
            </a:r>
          </a:p>
          <a:p>
            <a:pPr marL="800100" lvl="2" indent="-342900">
              <a:buFont typeface="Wingdings" pitchFamily="2" charset="2"/>
              <a:buChar char="q"/>
            </a:pPr>
            <a:r>
              <a:rPr lang="en-US" sz="1800" b="0" dirty="0">
                <a:solidFill>
                  <a:schemeClr val="tx2"/>
                </a:solidFill>
                <a:latin typeface="Times New Roman" panose="02020603050405020304" pitchFamily="18" charset="0"/>
                <a:cs typeface="Times New Roman" panose="02020603050405020304" pitchFamily="18" charset="0"/>
              </a:rPr>
              <a:t>bmi: Body mass index</a:t>
            </a:r>
          </a:p>
          <a:p>
            <a:pPr marL="800100" lvl="2" indent="-342900">
              <a:buFont typeface="Wingdings" pitchFamily="2" charset="2"/>
              <a:buChar char="q"/>
            </a:pPr>
            <a:r>
              <a:rPr lang="en-US" sz="1800" b="0" dirty="0">
                <a:solidFill>
                  <a:schemeClr val="tx2"/>
                </a:solidFill>
                <a:latin typeface="Times New Roman" panose="02020603050405020304" pitchFamily="18" charset="0"/>
                <a:cs typeface="Times New Roman" panose="02020603050405020304" pitchFamily="18" charset="0"/>
              </a:rPr>
              <a:t>children: Number of children covered by health insurance / Number of dependents</a:t>
            </a:r>
          </a:p>
          <a:p>
            <a:pPr marL="800100" lvl="2" indent="-342900">
              <a:buFont typeface="Wingdings" pitchFamily="2" charset="2"/>
              <a:buChar char="q"/>
            </a:pPr>
            <a:r>
              <a:rPr lang="en-US" sz="1800" b="0" dirty="0">
                <a:solidFill>
                  <a:schemeClr val="tx2"/>
                </a:solidFill>
                <a:latin typeface="Times New Roman" panose="02020603050405020304" pitchFamily="18" charset="0"/>
                <a:cs typeface="Times New Roman" panose="02020603050405020304" pitchFamily="18" charset="0"/>
              </a:rPr>
              <a:t>smoker: Smoking (yes/no)</a:t>
            </a:r>
          </a:p>
          <a:p>
            <a:pPr marL="800100" lvl="2" indent="-342900">
              <a:buFont typeface="Wingdings" pitchFamily="2" charset="2"/>
              <a:buChar char="q"/>
            </a:pPr>
            <a:r>
              <a:rPr lang="en-US" sz="1800" dirty="0">
                <a:solidFill>
                  <a:schemeClr val="tx2"/>
                </a:solidFill>
                <a:latin typeface="Times New Roman" panose="02020603050405020304" pitchFamily="18" charset="0"/>
                <a:cs typeface="Times New Roman" panose="02020603050405020304" pitchFamily="18" charset="0"/>
              </a:rPr>
              <a:t>r</a:t>
            </a:r>
            <a:r>
              <a:rPr lang="en-US" sz="1800" b="0" dirty="0">
                <a:solidFill>
                  <a:schemeClr val="tx2"/>
                </a:solidFill>
                <a:latin typeface="Times New Roman" panose="02020603050405020304" pitchFamily="18" charset="0"/>
                <a:cs typeface="Times New Roman" panose="02020603050405020304" pitchFamily="18" charset="0"/>
              </a:rPr>
              <a:t>egion: The beneficiary's residential area in the US, northeast, southeast, southwest, northwest</a:t>
            </a:r>
          </a:p>
          <a:p>
            <a:pPr marL="800100" lvl="2" indent="-342900">
              <a:buFont typeface="Wingdings" pitchFamily="2" charset="2"/>
              <a:buChar char="q"/>
            </a:pPr>
            <a:r>
              <a:rPr lang="en-US" sz="1800" dirty="0">
                <a:solidFill>
                  <a:schemeClr val="tx2"/>
                </a:solidFill>
                <a:latin typeface="Times New Roman" panose="02020603050405020304" pitchFamily="18" charset="0"/>
                <a:cs typeface="Times New Roman" panose="02020603050405020304" pitchFamily="18" charset="0"/>
              </a:rPr>
              <a:t>expenses</a:t>
            </a:r>
            <a:r>
              <a:rPr lang="en-US" sz="1800" b="0" dirty="0">
                <a:solidFill>
                  <a:schemeClr val="tx2"/>
                </a:solidFill>
                <a:latin typeface="Times New Roman" panose="02020603050405020304" pitchFamily="18" charset="0"/>
                <a:cs typeface="Times New Roman" panose="02020603050405020304" pitchFamily="18" charset="0"/>
              </a:rPr>
              <a:t>: Individual medical costs billed by health insurance</a:t>
            </a:r>
          </a:p>
          <a:p>
            <a:pPr marL="342900" indent="-342900">
              <a:buFont typeface="Arial" panose="020B0604020202020204" pitchFamily="34" charset="0"/>
              <a:buChar char="•"/>
            </a:pPr>
            <a:endParaRPr lang="en-US" sz="2400" b="0" dirty="0">
              <a:solidFill>
                <a:schemeClr val="accent2"/>
              </a:solidFill>
            </a:endParaRPr>
          </a:p>
        </p:txBody>
      </p:sp>
    </p:spTree>
    <p:extLst>
      <p:ext uri="{BB962C8B-B14F-4D97-AF65-F5344CB8AC3E}">
        <p14:creationId xmlns:p14="http://schemas.microsoft.com/office/powerpoint/2010/main" val="190084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341346"/>
            <a:ext cx="11430000" cy="498598"/>
          </a:xfrm>
        </p:spPr>
        <p:txBody>
          <a:bodyPr/>
          <a:lstStyle/>
          <a:p>
            <a:pPr algn="ctr"/>
            <a:r>
              <a:rPr lang="en-US" dirty="0">
                <a:latin typeface="Times New Roman" panose="02020603050405020304" pitchFamily="18" charset="0"/>
                <a:cs typeface="Times New Roman" panose="02020603050405020304" pitchFamily="18" charset="0"/>
              </a:rPr>
              <a:t>A snippet of  Raw dataset</a:t>
            </a:r>
          </a:p>
        </p:txBody>
      </p:sp>
      <p:pic>
        <p:nvPicPr>
          <p:cNvPr id="3" name="Picture 2" descr="Table&#10;&#10;Description automatically generated">
            <a:extLst>
              <a:ext uri="{FF2B5EF4-FFF2-40B4-BE49-F238E27FC236}">
                <a16:creationId xmlns:a16="http://schemas.microsoft.com/office/drawing/2014/main" id="{137D9F9F-EFF0-E44B-880B-7320BF6DF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328" y="955964"/>
            <a:ext cx="9490364" cy="5015345"/>
          </a:xfrm>
          <a:prstGeom prst="rect">
            <a:avLst/>
          </a:prstGeom>
        </p:spPr>
      </p:pic>
    </p:spTree>
    <p:extLst>
      <p:ext uri="{BB962C8B-B14F-4D97-AF65-F5344CB8AC3E}">
        <p14:creationId xmlns:p14="http://schemas.microsoft.com/office/powerpoint/2010/main" val="17887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381000" y="859536"/>
            <a:ext cx="11430000" cy="498598"/>
          </a:xfrm>
        </p:spPr>
        <p:txBody>
          <a:bodyPr wrap="square" anchor="b">
            <a:normAutofit/>
          </a:bodyPr>
          <a:lstStyle/>
          <a:p>
            <a:r>
              <a:rPr lang="en-US" dirty="0">
                <a:latin typeface="Times New Roman" panose="02020603050405020304" pitchFamily="18" charset="0"/>
                <a:cs typeface="Times New Roman" panose="02020603050405020304" pitchFamily="18" charset="0"/>
              </a:rPr>
              <a:t>Data Preparation</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1798730"/>
            <a:ext cx="5428129" cy="414487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Preprocessing:</a:t>
            </a:r>
          </a:p>
          <a:p>
            <a:pPr marL="342900" lvl="1" indent="-342900">
              <a:buFont typeface="Arial" panose="020B0604020202020204" pitchFamily="34" charset="0"/>
              <a:buChar char="•"/>
            </a:pPr>
            <a:r>
              <a:rPr lang="en-US" sz="2000" dirty="0">
                <a:solidFill>
                  <a:schemeClr val="accent2"/>
                </a:solidFill>
                <a:latin typeface="Times New Roman" panose="02020603050405020304" pitchFamily="18" charset="0"/>
                <a:cs typeface="Times New Roman" panose="02020603050405020304" pitchFamily="18" charset="0"/>
              </a:rPr>
              <a:t>Removing the Null values from the dataset using  </a:t>
            </a:r>
            <a:r>
              <a:rPr lang="en-US" sz="2000" dirty="0" err="1">
                <a:solidFill>
                  <a:schemeClr val="accent2"/>
                </a:solidFill>
                <a:latin typeface="Times New Roman" panose="02020603050405020304" pitchFamily="18" charset="0"/>
                <a:cs typeface="Times New Roman" panose="02020603050405020304" pitchFamily="18" charset="0"/>
              </a:rPr>
              <a:t>isnull</a:t>
            </a:r>
            <a:r>
              <a:rPr lang="en-US" sz="2000" dirty="0">
                <a:solidFill>
                  <a:schemeClr val="accent2"/>
                </a:solidFill>
                <a:latin typeface="Times New Roman" panose="02020603050405020304" pitchFamily="18" charset="0"/>
                <a:cs typeface="Times New Roman" panose="02020603050405020304" pitchFamily="18" charset="0"/>
              </a:rPr>
              <a:t>().sum() &amp; use </a:t>
            </a:r>
            <a:r>
              <a:rPr lang="en-US" sz="2000" dirty="0" err="1">
                <a:solidFill>
                  <a:schemeClr val="accent2"/>
                </a:solidFill>
                <a:latin typeface="Times New Roman" panose="02020603050405020304" pitchFamily="18" charset="0"/>
                <a:cs typeface="Times New Roman" panose="02020603050405020304" pitchFamily="18" charset="0"/>
              </a:rPr>
              <a:t>dropna</a:t>
            </a:r>
            <a:r>
              <a:rPr lang="en-US" sz="2000" dirty="0">
                <a:solidFill>
                  <a:schemeClr val="accent2"/>
                </a:solidFill>
                <a:latin typeface="Times New Roman" panose="02020603050405020304" pitchFamily="18" charset="0"/>
                <a:cs typeface="Times New Roman" panose="02020603050405020304" pitchFamily="18" charset="0"/>
              </a:rPr>
              <a:t>() if there is any null values.</a:t>
            </a:r>
          </a:p>
          <a:p>
            <a:pPr marL="342900" lvl="1" indent="-342900">
              <a:buFont typeface="Arial" panose="020B0604020202020204" pitchFamily="34" charset="0"/>
              <a:buChar char="•"/>
            </a:pPr>
            <a:r>
              <a:rPr lang="en-US" sz="2000" dirty="0">
                <a:solidFill>
                  <a:schemeClr val="accent2"/>
                </a:solidFill>
                <a:latin typeface="Times New Roman" panose="02020603050405020304" pitchFamily="18" charset="0"/>
                <a:cs typeface="Times New Roman" panose="02020603050405020304" pitchFamily="18" charset="0"/>
              </a:rPr>
              <a:t>Check for duplicates using duplicated() and drop the duplicates and check the count. </a:t>
            </a:r>
          </a:p>
        </p:txBody>
      </p:sp>
      <p:pic>
        <p:nvPicPr>
          <p:cNvPr id="5" name="Picture 4" descr="Graphical user interface, text, application&#10;&#10;Description automatically generated">
            <a:extLst>
              <a:ext uri="{FF2B5EF4-FFF2-40B4-BE49-F238E27FC236}">
                <a16:creationId xmlns:a16="http://schemas.microsoft.com/office/drawing/2014/main" id="{C6CE820C-7D7C-9846-A854-536C53A82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77596"/>
            <a:ext cx="5223164" cy="4197927"/>
          </a:xfrm>
          <a:prstGeom prst="rect">
            <a:avLst/>
          </a:prstGeom>
          <a:noFill/>
        </p:spPr>
      </p:pic>
      <p:pic>
        <p:nvPicPr>
          <p:cNvPr id="8" name="Picture 7" descr="Graphical user interface, text, application&#10;&#10;Description automatically generated">
            <a:extLst>
              <a:ext uri="{FF2B5EF4-FFF2-40B4-BE49-F238E27FC236}">
                <a16:creationId xmlns:a16="http://schemas.microsoft.com/office/drawing/2014/main" id="{D0EFD89A-F4E0-4643-B30F-800EBE627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0074"/>
            <a:ext cx="5223164" cy="1813417"/>
          </a:xfrm>
          <a:prstGeom prst="rect">
            <a:avLst/>
          </a:prstGeom>
        </p:spPr>
      </p:pic>
    </p:spTree>
    <p:extLst>
      <p:ext uri="{BB962C8B-B14F-4D97-AF65-F5344CB8AC3E}">
        <p14:creationId xmlns:p14="http://schemas.microsoft.com/office/powerpoint/2010/main" val="23755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dirty="0">
                <a:latin typeface="Times New Roman" panose="02020603050405020304" pitchFamily="18" charset="0"/>
                <a:cs typeface="Times New Roman" panose="02020603050405020304" pitchFamily="18" charset="0"/>
              </a:rPr>
              <a:t>Exploratory Data Analysis</a:t>
            </a: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Using Pair plot</a:t>
            </a:r>
            <a:r>
              <a:rPr lang="en-US" dirty="0">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Using Histogram</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5" name="Picture 4" descr="Chart&#10;&#10;Description automatically generated">
            <a:extLst>
              <a:ext uri="{FF2B5EF4-FFF2-40B4-BE49-F238E27FC236}">
                <a16:creationId xmlns:a16="http://schemas.microsoft.com/office/drawing/2014/main" id="{0DF3FBA1-BA73-5B4F-9723-6E5EA48FD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12" y="1722474"/>
            <a:ext cx="4846630" cy="4276732"/>
          </a:xfrm>
          <a:prstGeom prst="rect">
            <a:avLst/>
          </a:prstGeom>
          <a:noFill/>
        </p:spPr>
      </p:pic>
      <p:pic>
        <p:nvPicPr>
          <p:cNvPr id="8" name="Picture 7" descr="Chart, bar chart, histogram&#10;&#10;Description automatically generated">
            <a:extLst>
              <a:ext uri="{FF2B5EF4-FFF2-40B4-BE49-F238E27FC236}">
                <a16:creationId xmlns:a16="http://schemas.microsoft.com/office/drawing/2014/main" id="{6A5CBD1A-846F-2149-87AC-0B02BF974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655" y="1722474"/>
            <a:ext cx="6218188" cy="4276732"/>
          </a:xfrm>
          <a:prstGeom prst="rect">
            <a:avLst/>
          </a:prstGeom>
        </p:spPr>
      </p:pic>
    </p:spTree>
    <p:extLst>
      <p:ext uri="{BB962C8B-B14F-4D97-AF65-F5344CB8AC3E}">
        <p14:creationId xmlns:p14="http://schemas.microsoft.com/office/powerpoint/2010/main" val="200541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Using Box plot on all numerical variables.</a:t>
            </a:r>
            <a:r>
              <a:rPr lang="en-US" dirty="0">
                <a:latin typeface="Times New Roman" panose="02020603050405020304" pitchFamily="18" charset="0"/>
                <a:cs typeface="Times New Roman" panose="02020603050405020304" pitchFamily="18" charset="0"/>
              </a:rPr>
              <a:t>				</a:t>
            </a:r>
            <a:endParaRPr lang="en-US" dirty="0">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3" name="Picture 2" descr="Graphical user interface, application&#10;&#10;Description automatically generated">
            <a:extLst>
              <a:ext uri="{FF2B5EF4-FFF2-40B4-BE49-F238E27FC236}">
                <a16:creationId xmlns:a16="http://schemas.microsoft.com/office/drawing/2014/main" id="{D289343A-5F7E-954C-BAFA-CC8EA0EF4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87236"/>
            <a:ext cx="9421091" cy="4225718"/>
          </a:xfrm>
          <a:prstGeom prst="rect">
            <a:avLst/>
          </a:prstGeom>
        </p:spPr>
      </p:pic>
    </p:spTree>
    <p:extLst>
      <p:ext uri="{BB962C8B-B14F-4D97-AF65-F5344CB8AC3E}">
        <p14:creationId xmlns:p14="http://schemas.microsoft.com/office/powerpoint/2010/main" val="12919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a:latin typeface="Times New Roman" panose="02020603050405020304" pitchFamily="18" charset="0"/>
                <a:cs typeface="Times New Roman" panose="02020603050405020304" pitchFamily="18" charset="0"/>
              </a:rPr>
              <a:t>Data Visualization:</a:t>
            </a:r>
          </a:p>
          <a:p>
            <a:pPr lvl="1" indent="0">
              <a:buNone/>
            </a:pPr>
            <a:r>
              <a:rPr lang="en-US">
                <a:solidFill>
                  <a:schemeClr val="tx2"/>
                </a:solidFill>
                <a:latin typeface="Times New Roman" panose="02020603050405020304" pitchFamily="18" charset="0"/>
                <a:cs typeface="Times New Roman" panose="02020603050405020304" pitchFamily="18" charset="0"/>
              </a:rPr>
              <a:t>Using Box plot</a:t>
            </a:r>
            <a:r>
              <a:rPr lang="en-US">
                <a:latin typeface="Times New Roman" panose="02020603050405020304" pitchFamily="18" charset="0"/>
                <a:cs typeface="Times New Roman" panose="02020603050405020304" pitchFamily="18" charset="0"/>
              </a:rPr>
              <a:t>				</a:t>
            </a:r>
            <a:endParaRPr lang="en-US">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3" name="Picture 2">
            <a:extLst>
              <a:ext uri="{FF2B5EF4-FFF2-40B4-BE49-F238E27FC236}">
                <a16:creationId xmlns:a16="http://schemas.microsoft.com/office/drawing/2014/main" id="{5A4770F2-9FAF-5C4D-A026-05990B958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04109"/>
            <a:ext cx="4114800" cy="2202873"/>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EEDC1C5F-8DA3-BF48-8961-C31273175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97075"/>
            <a:ext cx="4432745" cy="2209908"/>
          </a:xfrm>
          <a:prstGeom prst="rect">
            <a:avLst/>
          </a:prstGeom>
        </p:spPr>
      </p:pic>
      <p:pic>
        <p:nvPicPr>
          <p:cNvPr id="11" name="Picture 10" descr="Chart, histogram&#10;&#10;Description automatically generated">
            <a:extLst>
              <a:ext uri="{FF2B5EF4-FFF2-40B4-BE49-F238E27FC236}">
                <a16:creationId xmlns:a16="http://schemas.microsoft.com/office/drawing/2014/main" id="{F12219DC-7072-A14F-8FF0-C5A9190CD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3914016"/>
            <a:ext cx="4114800" cy="2202873"/>
          </a:xfrm>
          <a:prstGeom prst="rect">
            <a:avLst/>
          </a:prstGeom>
        </p:spPr>
      </p:pic>
      <p:pic>
        <p:nvPicPr>
          <p:cNvPr id="13" name="Picture 12" descr="Chart, bar chart&#10;&#10;Description automatically generated">
            <a:extLst>
              <a:ext uri="{FF2B5EF4-FFF2-40B4-BE49-F238E27FC236}">
                <a16:creationId xmlns:a16="http://schemas.microsoft.com/office/drawing/2014/main" id="{8BD6A716-802B-BE40-B58A-FAAED3E60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906982"/>
            <a:ext cx="4432745" cy="2209907"/>
          </a:xfrm>
          <a:prstGeom prst="rect">
            <a:avLst/>
          </a:prstGeom>
        </p:spPr>
      </p:pic>
    </p:spTree>
    <p:extLst>
      <p:ext uri="{BB962C8B-B14F-4D97-AF65-F5344CB8AC3E}">
        <p14:creationId xmlns:p14="http://schemas.microsoft.com/office/powerpoint/2010/main" val="371079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895D4-5374-487D-9764-BCF020D65F88}"/>
              </a:ext>
            </a:extLst>
          </p:cNvPr>
          <p:cNvSpPr>
            <a:spLocks noGrp="1"/>
          </p:cNvSpPr>
          <p:nvPr>
            <p:ph type="title"/>
          </p:nvPr>
        </p:nvSpPr>
        <p:spPr>
          <a:xfrm>
            <a:off x="762000" y="346448"/>
            <a:ext cx="11430000" cy="498598"/>
          </a:xfrm>
        </p:spPr>
        <p:txBody>
          <a:bodyPr wrap="square" anchor="b">
            <a:normAutofit/>
          </a:bodyPr>
          <a:lstStyle/>
          <a:p>
            <a:pPr algn="ctr"/>
            <a:r>
              <a:rPr lang="en-US">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CF8B97AE-36B1-4300-A01C-D97387A20F18}"/>
              </a:ext>
            </a:extLst>
          </p:cNvPr>
          <p:cNvSpPr>
            <a:spLocks noGrp="1"/>
          </p:cNvSpPr>
          <p:nvPr>
            <p:ph sz="half" idx="1"/>
          </p:nvPr>
        </p:nvSpPr>
        <p:spPr>
          <a:xfrm>
            <a:off x="380999" y="858794"/>
            <a:ext cx="11489844" cy="5140412"/>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a:t>
            </a:r>
          </a:p>
          <a:p>
            <a:pPr lvl="1" indent="0">
              <a:buNone/>
            </a:pPr>
            <a:r>
              <a:rPr lang="en-US" dirty="0">
                <a:solidFill>
                  <a:schemeClr val="tx2"/>
                </a:solidFill>
                <a:latin typeface="Times New Roman" panose="02020603050405020304" pitchFamily="18" charset="0"/>
                <a:cs typeface="Times New Roman" panose="02020603050405020304" pitchFamily="18" charset="0"/>
              </a:rPr>
              <a:t>Using Scatter plots to show outliers on bmi and expenses.</a:t>
            </a:r>
            <a:r>
              <a:rPr lang="en-US" dirty="0">
                <a:latin typeface="Times New Roman" panose="02020603050405020304" pitchFamily="18" charset="0"/>
                <a:cs typeface="Times New Roman" panose="02020603050405020304" pitchFamily="18" charset="0"/>
              </a:rPr>
              <a:t>				</a:t>
            </a:r>
            <a:endParaRPr lang="en-US" dirty="0">
              <a:solidFill>
                <a:schemeClr val="tx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lvl="1"/>
            <a:endParaRPr lang="en-US" sz="2000" dirty="0">
              <a:solidFill>
                <a:schemeClr val="accent2"/>
              </a:solidFill>
            </a:endParaRPr>
          </a:p>
        </p:txBody>
      </p:sp>
      <p:pic>
        <p:nvPicPr>
          <p:cNvPr id="5" name="Picture 4" descr="Chart, scatter chart&#10;&#10;Description automatically generated">
            <a:extLst>
              <a:ext uri="{FF2B5EF4-FFF2-40B4-BE49-F238E27FC236}">
                <a16:creationId xmlns:a16="http://schemas.microsoft.com/office/drawing/2014/main" id="{5231D98C-0B18-6047-A2C2-B8D5E1014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57" y="1814758"/>
            <a:ext cx="5774844" cy="4198196"/>
          </a:xfrm>
          <a:prstGeom prst="rect">
            <a:avLst/>
          </a:prstGeom>
        </p:spPr>
      </p:pic>
      <p:pic>
        <p:nvPicPr>
          <p:cNvPr id="8" name="Picture 7" descr="Chart, scatter chart&#10;&#10;Description automatically generated">
            <a:extLst>
              <a:ext uri="{FF2B5EF4-FFF2-40B4-BE49-F238E27FC236}">
                <a16:creationId xmlns:a16="http://schemas.microsoft.com/office/drawing/2014/main" id="{48AAE20B-6D69-B847-9264-5B2E7D28B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14758"/>
            <a:ext cx="5774844" cy="4198196"/>
          </a:xfrm>
          <a:prstGeom prst="rect">
            <a:avLst/>
          </a:prstGeom>
        </p:spPr>
      </p:pic>
    </p:spTree>
    <p:extLst>
      <p:ext uri="{BB962C8B-B14F-4D97-AF65-F5344CB8AC3E}">
        <p14:creationId xmlns:p14="http://schemas.microsoft.com/office/powerpoint/2010/main" val="32611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docProps/app.xml><?xml version="1.0" encoding="utf-8"?>
<Properties xmlns="http://schemas.openxmlformats.org/officeDocument/2006/extended-properties" xmlns:vt="http://schemas.openxmlformats.org/officeDocument/2006/docPropsVTypes">
  <TotalTime>1295</TotalTime>
  <Words>1095</Words>
  <Application>Microsoft Macintosh PowerPoint</Application>
  <PresentationFormat>Widescreen</PresentationFormat>
  <Paragraphs>162</Paragraphs>
  <Slides>28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Palatino</vt:lpstr>
      <vt:lpstr>Sofia Pro</vt:lpstr>
      <vt:lpstr>Sofia Pro Medium</vt:lpstr>
      <vt:lpstr>Times New Roman</vt:lpstr>
      <vt:lpstr>Wingdings</vt:lpstr>
      <vt:lpstr>Office Theme</vt:lpstr>
      <vt:lpstr>MAT008_Robinson_PPT_template_20160817_1e</vt:lpstr>
      <vt:lpstr>MEDICAL EXPENSES PREDICTION</vt:lpstr>
      <vt:lpstr>Problem Statement</vt:lpstr>
      <vt:lpstr>Data Source</vt:lpstr>
      <vt:lpstr>A snippet of  Raw dataset</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Processing</vt:lpstr>
      <vt:lpstr>A snippet of dataset after one hot encoding</vt:lpstr>
      <vt:lpstr>Data Processing</vt:lpstr>
      <vt:lpstr>Data Processing</vt:lpstr>
      <vt:lpstr>Data Modelling</vt:lpstr>
      <vt:lpstr>Data Modelling</vt:lpstr>
      <vt:lpstr>Data Modelling</vt:lpstr>
      <vt:lpstr>Data Modelling</vt:lpstr>
      <vt:lpstr>Data Modelling</vt:lpstr>
      <vt:lpstr>Data Modelling</vt:lpstr>
      <vt:lpstr>Data Modelling</vt:lpstr>
      <vt:lpstr>Evaluation</vt:lpstr>
      <vt:lpstr>PowerPoint Presentation</vt:lpstr>
      <vt:lpstr>Recommendations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Airbnb Analysis: EDA + Price Prediction</dc:title>
  <dc:creator>Satyaraj Reddy</dc:creator>
  <cp:lastModifiedBy>Gopi Sandeep Guntuku</cp:lastModifiedBy>
  <cp:revision>46</cp:revision>
  <dcterms:created xsi:type="dcterms:W3CDTF">2021-10-04T18:27:17Z</dcterms:created>
  <dcterms:modified xsi:type="dcterms:W3CDTF">2022-02-26T01:31:21Z</dcterms:modified>
</cp:coreProperties>
</file>